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56" r:id="rId5"/>
    <p:sldId id="272" r:id="rId6"/>
    <p:sldId id="257" r:id="rId7"/>
    <p:sldId id="258" r:id="rId8"/>
    <p:sldId id="271" r:id="rId9"/>
    <p:sldId id="260" r:id="rId10"/>
    <p:sldId id="277" r:id="rId11"/>
    <p:sldId id="276" r:id="rId12"/>
    <p:sldId id="275" r:id="rId13"/>
    <p:sldId id="261" r:id="rId14"/>
    <p:sldId id="282" r:id="rId15"/>
    <p:sldId id="266" r:id="rId16"/>
    <p:sldId id="279" r:id="rId17"/>
    <p:sldId id="280" r:id="rId18"/>
    <p:sldId id="264" r:id="rId19"/>
    <p:sldId id="285" r:id="rId20"/>
    <p:sldId id="281" r:id="rId21"/>
    <p:sldId id="284" r:id="rId22"/>
    <p:sldId id="273" r:id="rId23"/>
    <p:sldId id="263" r:id="rId24"/>
    <p:sldId id="265" r:id="rId2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564" autoAdjust="0"/>
  </p:normalViewPr>
  <p:slideViewPr>
    <p:cSldViewPr snapToGrid="0" showGuides="1">
      <p:cViewPr>
        <p:scale>
          <a:sx n="55" d="100"/>
          <a:sy n="55" d="100"/>
        </p:scale>
        <p:origin x="1742" y="91"/>
      </p:cViewPr>
      <p:guideLst>
        <p:guide pos="3840"/>
        <p:guide orient="horz" pos="2500"/>
        <p:guide pos="4951"/>
      </p:guideLst>
    </p:cSldViewPr>
  </p:slideViewPr>
  <p:notesTextViewPr>
    <p:cViewPr>
      <p:scale>
        <a:sx n="100" d="100"/>
        <a:sy n="100" d="100"/>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12/11/2022</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12/11/2022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Sabrina Groves and today I’m going to be discussing several </a:t>
            </a:r>
            <a:r>
              <a:rPr lang="en-US" dirty="0" err="1"/>
              <a:t>MaxEnt</a:t>
            </a:r>
            <a:r>
              <a:rPr lang="en-US" dirty="0"/>
              <a:t> models for SEBS krill and the effects of environmental covariates on predicted distributions.</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a:t>
            </a:fld>
            <a:endParaRPr lang="en-US" noProof="0" dirty="0"/>
          </a:p>
        </p:txBody>
      </p:sp>
    </p:spTree>
    <p:extLst>
      <p:ext uri="{BB962C8B-B14F-4D97-AF65-F5344CB8AC3E}">
        <p14:creationId xmlns:p14="http://schemas.microsoft.com/office/powerpoint/2010/main" val="4264343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Several </a:t>
            </a:r>
            <a:r>
              <a:rPr lang="en-US" sz="1800" dirty="0" err="1">
                <a:effectLst/>
                <a:latin typeface="Times New Roman" panose="02020603050405020304" pitchFamily="18" charset="0"/>
                <a:ea typeface="Times New Roman" panose="02020603050405020304" pitchFamily="18" charset="0"/>
              </a:rPr>
              <a:t>MaxEnt</a:t>
            </a:r>
            <a:r>
              <a:rPr lang="en-US" sz="1800" dirty="0">
                <a:effectLst/>
                <a:latin typeface="Times New Roman" panose="02020603050405020304" pitchFamily="18" charset="0"/>
                <a:ea typeface="Times New Roman" panose="02020603050405020304" pitchFamily="18" charset="0"/>
              </a:rPr>
              <a:t> models were developed to determine krill RORs based on the environmental covariates (sea surface temperature, chlorophyll A concentration, bathymetry). Data was manipulated and visualized using the following packages: raster, </a:t>
            </a:r>
            <a:r>
              <a:rPr lang="en-US" sz="1800" dirty="0" err="1">
                <a:effectLst/>
                <a:latin typeface="Times New Roman" panose="02020603050405020304" pitchFamily="18" charset="0"/>
                <a:ea typeface="Times New Roman" panose="02020603050405020304" pitchFamily="18" charset="0"/>
              </a:rPr>
              <a:t>sp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rgdal</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dismo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sp</a:t>
            </a:r>
            <a:r>
              <a:rPr lang="en-US" sz="1800" dirty="0">
                <a:effectLst/>
                <a:latin typeface="Times New Roman" panose="02020603050405020304" pitchFamily="18" charset="0"/>
                <a:ea typeface="Times New Roman" panose="02020603050405020304" pitchFamily="18" charset="0"/>
              </a:rPr>
              <a:t>, and </a:t>
            </a:r>
            <a:r>
              <a:rPr lang="en-US" sz="1800" dirty="0" err="1">
                <a:effectLst/>
                <a:latin typeface="Times New Roman" panose="02020603050405020304" pitchFamily="18" charset="0"/>
                <a:ea typeface="Times New Roman" panose="02020603050405020304" pitchFamily="18" charset="0"/>
              </a:rPr>
              <a:t>sm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ENMeval</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colorRamps</a:t>
            </a:r>
            <a:r>
              <a:rPr lang="en-US" sz="1800" dirty="0">
                <a:effectLst/>
                <a:latin typeface="Times New Roman" panose="02020603050405020304" pitchFamily="18" charset="0"/>
                <a:ea typeface="Times New Roman" panose="02020603050405020304" pitchFamily="18" charset="0"/>
              </a:rPr>
              <a:t>. Environmental covariates were aggregated such that 0.1 resolution was achieved, averaged across months of the years, stacked, and cropped to the Bering Sea extent. Sampling bias was handled using kernel density estimation and background points. A 0.25 </a:t>
            </a:r>
            <a:r>
              <a:rPr lang="en-US" sz="1800" dirty="0" err="1">
                <a:effectLst/>
                <a:latin typeface="Times New Roman" panose="02020603050405020304" pitchFamily="18" charset="0"/>
                <a:ea typeface="Times New Roman" panose="02020603050405020304" pitchFamily="18" charset="0"/>
              </a:rPr>
              <a:t>test:train</a:t>
            </a:r>
            <a:r>
              <a:rPr lang="en-US" sz="1800" dirty="0">
                <a:effectLst/>
                <a:latin typeface="Times New Roman" panose="02020603050405020304" pitchFamily="18" charset="0"/>
                <a:ea typeface="Times New Roman" panose="02020603050405020304" pitchFamily="18" charset="0"/>
              </a:rPr>
              <a:t> was supplied to the following models: 1) linear features, 2) default features, 3) linear features and sampling bias, 4) default features and bias corrected background. Models and environmental covariates were assessed and assumptions verified using the mean and standard deviation </a:t>
            </a:r>
            <a:r>
              <a:rPr lang="en-US" sz="1800" dirty="0" err="1">
                <a:effectLst/>
                <a:latin typeface="Times New Roman" panose="02020603050405020304" pitchFamily="18" charset="0"/>
                <a:ea typeface="Times New Roman" panose="02020603050405020304" pitchFamily="18" charset="0"/>
              </a:rPr>
              <a:t>rasters</a:t>
            </a:r>
            <a:r>
              <a:rPr lang="en-US" sz="1800" dirty="0">
                <a:effectLst/>
                <a:latin typeface="Times New Roman" panose="02020603050405020304" pitchFamily="18" charset="0"/>
                <a:ea typeface="Times New Roman" panose="02020603050405020304" pitchFamily="18" charset="0"/>
              </a:rPr>
              <a:t>, AIC, VIF, Boyce Index, AUC, omission and commission, sensitivity and specificity, covariate response curves, and variable contributions.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Times New Roman" panose="02020603050405020304" pitchFamily="18" charset="0"/>
              </a:rPr>
              <a:t>Figure 11: </a:t>
            </a:r>
            <a:r>
              <a:rPr lang="en-US" sz="1800" dirty="0">
                <a:effectLst/>
                <a:latin typeface="Times New Roman" panose="02020603050405020304" pitchFamily="18" charset="0"/>
                <a:ea typeface="Times New Roman" panose="02020603050405020304" pitchFamily="18" charset="0"/>
              </a:rPr>
              <a:t>Thinned krill distribution (black) with average Chlorophyll A concentration as a raster background (colors).</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10</a:t>
            </a:fld>
            <a:endParaRPr lang="en-US" noProof="0" dirty="0"/>
          </a:p>
        </p:txBody>
      </p:sp>
    </p:spTree>
    <p:extLst>
      <p:ext uri="{BB962C8B-B14F-4D97-AF65-F5344CB8AC3E}">
        <p14:creationId xmlns:p14="http://schemas.microsoft.com/office/powerpoint/2010/main" val="1710651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1" dirty="0">
                <a:effectLst/>
                <a:latin typeface="Times New Roman" panose="02020603050405020304" pitchFamily="18" charset="0"/>
                <a:ea typeface="Times New Roman" panose="02020603050405020304" pitchFamily="18" charset="0"/>
              </a:rPr>
              <a:t>Figure 12: </a:t>
            </a:r>
            <a:r>
              <a:rPr lang="en-US" sz="1800" b="0" dirty="0">
                <a:effectLst/>
                <a:latin typeface="Times New Roman" panose="02020603050405020304" pitchFamily="18" charset="0"/>
                <a:ea typeface="Times New Roman" panose="02020603050405020304" pitchFamily="18" charset="0"/>
              </a:rPr>
              <a:t>Variance Inflation Factors (VIFs) </a:t>
            </a:r>
            <a:r>
              <a:rPr lang="en-US" sz="1800" dirty="0">
                <a:effectLst/>
                <a:latin typeface="Times New Roman" panose="02020603050405020304" pitchFamily="18" charset="0"/>
                <a:ea typeface="Times New Roman" panose="02020603050405020304" pitchFamily="18" charset="0"/>
              </a:rPr>
              <a:t>reported no multicollinearity with 1) chlorophyll A concentration (1.96), 2) sea surface temperature (2.47), bathymetry (1.67). Previously proposed variables were removed due to multicollinearity concerns.</a:t>
            </a:r>
          </a:p>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rPr>
              <a:t>layer1: </a:t>
            </a:r>
            <a:r>
              <a:rPr lang="en-US" sz="1800" dirty="0" err="1">
                <a:effectLst/>
                <a:latin typeface="Times New Roman" panose="02020603050405020304" pitchFamily="18" charset="0"/>
                <a:ea typeface="Times New Roman" panose="02020603050405020304" pitchFamily="18" charset="0"/>
              </a:rPr>
              <a:t>chlorophyllA</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rPr>
              <a:t>layer2: sea surface temperature</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rPr>
              <a:t>layer3: bathymetry</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11</a:t>
            </a:fld>
            <a:endParaRPr lang="en-US" noProof="0" dirty="0"/>
          </a:p>
        </p:txBody>
      </p:sp>
    </p:spTree>
    <p:extLst>
      <p:ext uri="{BB962C8B-B14F-4D97-AF65-F5344CB8AC3E}">
        <p14:creationId xmlns:p14="http://schemas.microsoft.com/office/powerpoint/2010/main" val="2280481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rPr>
              <a:t>Figure 13: </a:t>
            </a:r>
            <a:r>
              <a:rPr lang="en-US" sz="1800" dirty="0">
                <a:effectLst/>
                <a:latin typeface="Times New Roman" panose="02020603050405020304" pitchFamily="18" charset="0"/>
                <a:ea typeface="Times New Roman" panose="02020603050405020304" pitchFamily="18" charset="0"/>
              </a:rPr>
              <a:t>Kernel density estimate raster.</a:t>
            </a:r>
            <a:endParaRPr lang="en-US" sz="1800" dirty="0">
              <a:effectLst/>
              <a:latin typeface="Times New Roman" panose="02020603050405020304" pitchFamily="18" charset="0"/>
              <a:ea typeface="Calibri" panose="020F0502020204030204" pitchFamily="34" charset="0"/>
            </a:endParaRPr>
          </a:p>
          <a:p>
            <a:pPr marL="0" marR="0">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rPr>
              <a:t>Figure 14:</a:t>
            </a:r>
            <a:r>
              <a:rPr lang="en-US" sz="1800" dirty="0">
                <a:effectLst/>
                <a:latin typeface="Times New Roman" panose="02020603050405020304" pitchFamily="18" charset="0"/>
                <a:ea typeface="Times New Roman" panose="02020603050405020304" pitchFamily="18" charset="0"/>
              </a:rPr>
              <a:t> Best performing (AIC: 8993.259) </a:t>
            </a:r>
            <a:r>
              <a:rPr lang="en-US" sz="1800" dirty="0" err="1">
                <a:effectLst/>
                <a:latin typeface="Times New Roman" panose="02020603050405020304" pitchFamily="18" charset="0"/>
                <a:ea typeface="Times New Roman" panose="02020603050405020304" pitchFamily="18" charset="0"/>
              </a:rPr>
              <a:t>MaxEnt</a:t>
            </a:r>
            <a:r>
              <a:rPr lang="en-US" sz="1800" dirty="0">
                <a:effectLst/>
                <a:latin typeface="Times New Roman" panose="02020603050405020304" pitchFamily="18" charset="0"/>
                <a:ea typeface="Times New Roman" panose="02020603050405020304" pitchFamily="18" charset="0"/>
              </a:rPr>
              <a:t> model with linear features and sampling bias (five iterations).</a:t>
            </a: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1" dirty="0">
                <a:effectLst/>
                <a:latin typeface="Times New Roman" panose="02020603050405020304" pitchFamily="18" charset="0"/>
                <a:ea typeface="Times New Roman" panose="02020603050405020304" pitchFamily="18" charset="0"/>
              </a:rPr>
              <a:t>Figure 15: </a:t>
            </a:r>
            <a:r>
              <a:rPr lang="en-US" sz="1800" dirty="0">
                <a:effectLst/>
                <a:latin typeface="Times New Roman" panose="02020603050405020304" pitchFamily="18" charset="0"/>
                <a:ea typeface="Times New Roman" panose="02020603050405020304" pitchFamily="18" charset="0"/>
              </a:rPr>
              <a:t>Standard deviation raster for Figure 14.</a:t>
            </a:r>
            <a:endParaRPr lang="en-US" sz="1800" dirty="0">
              <a:effectLst/>
              <a:latin typeface="Times New Roman" panose="02020603050405020304" pitchFamily="18" charset="0"/>
              <a:ea typeface="Calibri" panose="020F050202020403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rPr>
              <a:t>AICs for linear features, linear features with sampling bias, and all features with </a:t>
            </a:r>
            <a:r>
              <a:rPr lang="en-US" sz="1800" dirty="0">
                <a:effectLst/>
                <a:latin typeface="Times New Roman" panose="02020603050405020304" pitchFamily="18" charset="0"/>
                <a:ea typeface="Times New Roman" panose="02020603050405020304" pitchFamily="18" charset="0"/>
              </a:rPr>
              <a:t>bias corrected background </a:t>
            </a:r>
            <a:r>
              <a:rPr lang="en-US" sz="1800" dirty="0" err="1">
                <a:effectLst/>
                <a:latin typeface="Times New Roman" panose="02020603050405020304" pitchFamily="18" charset="0"/>
                <a:ea typeface="Times New Roman" panose="02020603050405020304" pitchFamily="18" charset="0"/>
              </a:rPr>
              <a:t>MaxEnt</a:t>
            </a:r>
            <a:r>
              <a:rPr lang="en-US" sz="1800" dirty="0">
                <a:effectLst/>
                <a:latin typeface="Times New Roman" panose="02020603050405020304" pitchFamily="18" charset="0"/>
                <a:ea typeface="Times New Roman" panose="02020603050405020304" pitchFamily="18" charset="0"/>
              </a:rPr>
              <a:t> model.</a:t>
            </a: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53D78A92-0141-4330-8F3E-FAADFAC23844}" type="slidenum">
              <a:rPr lang="en-US" noProof="0" smtClean="0"/>
              <a:t>12</a:t>
            </a:fld>
            <a:endParaRPr lang="en-US" noProof="0" dirty="0"/>
          </a:p>
        </p:txBody>
      </p:sp>
    </p:spTree>
    <p:extLst>
      <p:ext uri="{BB962C8B-B14F-4D97-AF65-F5344CB8AC3E}">
        <p14:creationId xmlns:p14="http://schemas.microsoft.com/office/powerpoint/2010/main" val="3170508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rPr>
              <a:t>Figure 16: </a:t>
            </a:r>
            <a:r>
              <a:rPr lang="en-US" sz="1800" dirty="0" err="1">
                <a:effectLst/>
                <a:latin typeface="Times New Roman" panose="02020603050405020304" pitchFamily="18" charset="0"/>
                <a:ea typeface="Times New Roman" panose="02020603050405020304" pitchFamily="18" charset="0"/>
              </a:rPr>
              <a:t>MaxEnt</a:t>
            </a:r>
            <a:r>
              <a:rPr lang="en-US" sz="1800" dirty="0">
                <a:effectLst/>
                <a:latin typeface="Times New Roman" panose="02020603050405020304" pitchFamily="18" charset="0"/>
                <a:ea typeface="Times New Roman" panose="02020603050405020304" pitchFamily="18" charset="0"/>
              </a:rPr>
              <a:t> linear features model (AIC: 8684.102).</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1" dirty="0">
                <a:effectLst/>
                <a:latin typeface="Times New Roman" panose="02020603050405020304" pitchFamily="18" charset="0"/>
                <a:ea typeface="Times New Roman" panose="02020603050405020304" pitchFamily="18" charset="0"/>
              </a:rPr>
              <a:t>Figure 17: </a:t>
            </a:r>
            <a:r>
              <a:rPr lang="en-US" sz="1800" dirty="0">
                <a:effectLst/>
                <a:latin typeface="Times New Roman" panose="02020603050405020304" pitchFamily="18" charset="0"/>
                <a:ea typeface="Times New Roman" panose="02020603050405020304" pitchFamily="18" charset="0"/>
              </a:rPr>
              <a:t>Standard deviation for Figure 16.</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1" dirty="0">
                <a:effectLst/>
                <a:latin typeface="Times New Roman" panose="02020603050405020304" pitchFamily="18" charset="0"/>
                <a:ea typeface="Times New Roman" panose="02020603050405020304" pitchFamily="18" charset="0"/>
              </a:rPr>
              <a:t>Figure 18: </a:t>
            </a:r>
            <a:r>
              <a:rPr lang="en-US" sz="1800" dirty="0">
                <a:effectLst/>
                <a:latin typeface="Times New Roman" panose="02020603050405020304" pitchFamily="18" charset="0"/>
                <a:ea typeface="Times New Roman" panose="02020603050405020304" pitchFamily="18" charset="0"/>
              </a:rPr>
              <a:t>Default features and bias corrected background </a:t>
            </a:r>
            <a:r>
              <a:rPr lang="en-US" sz="1800" dirty="0" err="1">
                <a:effectLst/>
                <a:latin typeface="Times New Roman" panose="02020603050405020304" pitchFamily="18" charset="0"/>
                <a:ea typeface="Times New Roman" panose="02020603050405020304" pitchFamily="18" charset="0"/>
              </a:rPr>
              <a:t>MaxEnt</a:t>
            </a:r>
            <a:r>
              <a:rPr lang="en-US" sz="1800" dirty="0">
                <a:effectLst/>
                <a:latin typeface="Times New Roman" panose="02020603050405020304" pitchFamily="18" charset="0"/>
                <a:ea typeface="Times New Roman" panose="02020603050405020304" pitchFamily="18" charset="0"/>
              </a:rPr>
              <a:t> model (AIC: 8827.167).</a:t>
            </a: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1" dirty="0">
                <a:effectLst/>
                <a:latin typeface="Times New Roman" panose="02020603050405020304" pitchFamily="18" charset="0"/>
                <a:ea typeface="Times New Roman" panose="02020603050405020304" pitchFamily="18" charset="0"/>
              </a:rPr>
              <a:t>Figure 19: </a:t>
            </a:r>
            <a:r>
              <a:rPr lang="en-US" sz="1800" dirty="0">
                <a:effectLst/>
                <a:latin typeface="Times New Roman" panose="02020603050405020304" pitchFamily="18" charset="0"/>
                <a:ea typeface="Times New Roman" panose="02020603050405020304" pitchFamily="18" charset="0"/>
              </a:rPr>
              <a:t>Standard deviation for Figure 18.</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endParaRPr lang="en-US" sz="1800" dirty="0">
              <a:effectLst/>
              <a:latin typeface="Times New Roman" panose="02020603050405020304" pitchFamily="18" charset="0"/>
              <a:ea typeface="Calibri" panose="020F0502020204030204" pitchFamily="34" charset="0"/>
            </a:endParaRPr>
          </a:p>
          <a:p>
            <a:pPr marL="0" marR="0">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rPr>
              <a:t>Figure 14:</a:t>
            </a:r>
            <a:r>
              <a:rPr lang="en-US" sz="1800" dirty="0">
                <a:effectLst/>
                <a:latin typeface="Times New Roman" panose="02020603050405020304" pitchFamily="18" charset="0"/>
                <a:ea typeface="Times New Roman" panose="02020603050405020304" pitchFamily="18" charset="0"/>
              </a:rPr>
              <a:t> Best performing (AIC: 8993.259) </a:t>
            </a:r>
            <a:r>
              <a:rPr lang="en-US" sz="1800" dirty="0" err="1">
                <a:effectLst/>
                <a:latin typeface="Times New Roman" panose="02020603050405020304" pitchFamily="18" charset="0"/>
                <a:ea typeface="Times New Roman" panose="02020603050405020304" pitchFamily="18" charset="0"/>
              </a:rPr>
              <a:t>MaxEnt</a:t>
            </a:r>
            <a:r>
              <a:rPr lang="en-US" sz="1800" dirty="0">
                <a:effectLst/>
                <a:latin typeface="Times New Roman" panose="02020603050405020304" pitchFamily="18" charset="0"/>
                <a:ea typeface="Times New Roman" panose="02020603050405020304" pitchFamily="18" charset="0"/>
              </a:rPr>
              <a:t> model with linear features and sampling bias (five iterations).</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1" dirty="0">
                <a:effectLst/>
                <a:latin typeface="Times New Roman" panose="02020603050405020304" pitchFamily="18" charset="0"/>
                <a:ea typeface="Times New Roman" panose="02020603050405020304" pitchFamily="18" charset="0"/>
              </a:rPr>
              <a:t>Figure 15: </a:t>
            </a:r>
            <a:r>
              <a:rPr lang="en-US" sz="1800" dirty="0">
                <a:effectLst/>
                <a:latin typeface="Times New Roman" panose="02020603050405020304" pitchFamily="18" charset="0"/>
                <a:ea typeface="Times New Roman" panose="02020603050405020304" pitchFamily="18" charset="0"/>
              </a:rPr>
              <a:t>Standard deviation raster for Figure 14.</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53D78A92-0141-4330-8F3E-FAADFAC23844}" type="slidenum">
              <a:rPr lang="en-US" noProof="0" smtClean="0"/>
              <a:t>13</a:t>
            </a:fld>
            <a:endParaRPr lang="en-US" noProof="0" dirty="0"/>
          </a:p>
        </p:txBody>
      </p:sp>
    </p:spTree>
    <p:extLst>
      <p:ext uri="{BB962C8B-B14F-4D97-AF65-F5344CB8AC3E}">
        <p14:creationId xmlns:p14="http://schemas.microsoft.com/office/powerpoint/2010/main" val="3015201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Best performing model: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dirty="0"/>
              <a:t>Estimated underlying sampling bias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b="0" i="0" dirty="0">
                <a:solidFill>
                  <a:srgbClr val="000000"/>
                </a:solidFill>
                <a:effectLst/>
                <a:latin typeface="Times New Roman" panose="02020603050405020304" pitchFamily="18" charset="0"/>
              </a:rPr>
              <a:t>the omission rate and predicted area as a function of the cumulative threshold. The omission rate is </a:t>
            </a:r>
            <a:r>
              <a:rPr lang="en-US" b="0" i="0" dirty="0" err="1">
                <a:solidFill>
                  <a:srgbClr val="000000"/>
                </a:solidFill>
                <a:effectLst/>
                <a:latin typeface="Times New Roman" panose="02020603050405020304" pitchFamily="18" charset="0"/>
              </a:rPr>
              <a:t>is</a:t>
            </a:r>
            <a:r>
              <a:rPr lang="en-US" b="0" i="0" dirty="0">
                <a:solidFill>
                  <a:srgbClr val="000000"/>
                </a:solidFill>
                <a:effectLst/>
                <a:latin typeface="Times New Roman" panose="02020603050405020304" pitchFamily="18" charset="0"/>
              </a:rPr>
              <a:t> calculated both on the training presence records, and (if test data are used) on the test records. The omission rate should be close to the predicted omission, because of the definition of the cumulative threshold.</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b="0" i="0" dirty="0">
                <a:solidFill>
                  <a:srgbClr val="000000"/>
                </a:solidFill>
                <a:effectLst/>
                <a:latin typeface="Times New Roman" panose="02020603050405020304" pitchFamily="18" charset="0"/>
              </a:rPr>
              <a:t>receiver operating characteristic (ROC) curve for the same data. Note that the specificity is defined using predicted area, rather than true commission (see the paper by Phillips, Anderson and </a:t>
            </a:r>
            <a:r>
              <a:rPr lang="en-US" b="0" i="0" dirty="0" err="1">
                <a:solidFill>
                  <a:srgbClr val="000000"/>
                </a:solidFill>
                <a:effectLst/>
                <a:latin typeface="Times New Roman" panose="02020603050405020304" pitchFamily="18" charset="0"/>
              </a:rPr>
              <a:t>Schapire</a:t>
            </a:r>
            <a:r>
              <a:rPr lang="en-US" b="0" i="0" dirty="0">
                <a:solidFill>
                  <a:srgbClr val="000000"/>
                </a:solidFill>
                <a:effectLst/>
                <a:latin typeface="Times New Roman" panose="02020603050405020304" pitchFamily="18" charset="0"/>
              </a:rPr>
              <a:t> cited on the help page for discussion of what this means). This implies that the maximum achievable AUC is less than 1. If test data is drawn from the Maxent distribution itself, then the maximum possible test AUC would be 0.584 rather than 1; in practice the test AUC may exceed this bound.</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b="0" i="0" dirty="0">
                <a:solidFill>
                  <a:srgbClr val="000000"/>
                </a:solidFill>
                <a:effectLst/>
                <a:latin typeface="Times New Roman" panose="02020603050405020304" pitchFamily="18" charset="0"/>
              </a:rPr>
              <a:t>These plots reflect the dependence of predicted suitability both on the selected variable and on dependencies induced by correlations between the selected variable and other variables. They may be easier to interpret if there are strong correlations between variables.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b="0" i="0" dirty="0">
                <a:solidFill>
                  <a:srgbClr val="000000"/>
                </a:solidFill>
                <a:effectLst/>
                <a:latin typeface="Times New Roman" panose="02020603050405020304" pitchFamily="18" charset="0"/>
              </a:rPr>
              <a:t>The following table gives estimates of relative contributions of the environmental variables to the Maxent model. To determine the first estimate, in each iteration of the training algorithm, the increase in regularized gain is added to the contribution of the corresponding variable, or subtracted from it if the change to the absolute value of lambda is negative. For the second estimate, for each environmental variable in turn, the values of that variable on training presence and background data are randomly permuted. The model is reevaluated on the permuted data, and the resulting drop in training AUC is shown in the table, normalized to percentages. As with the variable jackknife, variable contributions should be interpreted with caution when the predictor variables are correlated.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14</a:t>
            </a:fld>
            <a:endParaRPr lang="en-US" noProof="0" dirty="0"/>
          </a:p>
        </p:txBody>
      </p:sp>
    </p:spTree>
    <p:extLst>
      <p:ext uri="{BB962C8B-B14F-4D97-AF65-F5344CB8AC3E}">
        <p14:creationId xmlns:p14="http://schemas.microsoft.com/office/powerpoint/2010/main" val="432048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The </a:t>
            </a:r>
            <a:r>
              <a:rPr lang="en-US" sz="1800" dirty="0" err="1">
                <a:effectLst/>
                <a:latin typeface="Times New Roman" panose="02020603050405020304" pitchFamily="18" charset="0"/>
                <a:ea typeface="Times New Roman" panose="02020603050405020304" pitchFamily="18" charset="0"/>
              </a:rPr>
              <a:t>coldpool</a:t>
            </a:r>
            <a:r>
              <a:rPr lang="en-US" sz="1800" dirty="0">
                <a:effectLst/>
                <a:latin typeface="Times New Roman" panose="02020603050405020304" pitchFamily="18" charset="0"/>
                <a:ea typeface="Times New Roman" panose="02020603050405020304" pitchFamily="18" charset="0"/>
              </a:rPr>
              <a:t> was identified by both the threshold value of temperatures at or below -1C (regardless of month) and using recolonization for binarized segmentation for verification of the edges (which tend to warm due to diffusion). Cold pool area is calculated using the raster image’s tiles and as a percent occupancy of the Bering Sea extent. The centroid describes the center of water mass of the cold pool, while the fragmentation index expresses the perimeter/surface area (higher values are more fragmented). A localized seasonal space-state model was constructed using the </a:t>
            </a:r>
            <a:r>
              <a:rPr lang="en-US" sz="1800" dirty="0" err="1">
                <a:effectLst/>
                <a:latin typeface="Times New Roman" panose="02020603050405020304" pitchFamily="18" charset="0"/>
                <a:ea typeface="Times New Roman" panose="02020603050405020304" pitchFamily="18" charset="0"/>
              </a:rPr>
              <a:t>dlm</a:t>
            </a:r>
            <a:r>
              <a:rPr lang="en-US" sz="1800" dirty="0">
                <a:effectLst/>
                <a:latin typeface="Times New Roman" panose="02020603050405020304" pitchFamily="18" charset="0"/>
                <a:ea typeface="Times New Roman" panose="02020603050405020304" pitchFamily="18" charset="0"/>
              </a:rPr>
              <a:t> package to determine changes in area from 1980-2018.</a:t>
            </a:r>
            <a:endParaRPr lang="en-US" sz="1800" b="1"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Times New Roman" panose="02020603050405020304" pitchFamily="18" charset="0"/>
              </a:rPr>
              <a:t>Figure 25: </a:t>
            </a:r>
            <a:r>
              <a:rPr lang="en-US" sz="1800" dirty="0">
                <a:effectLst/>
                <a:latin typeface="Times New Roman" panose="02020603050405020304" pitchFamily="18" charset="0"/>
                <a:ea typeface="Times New Roman" panose="02020603050405020304" pitchFamily="18" charset="0"/>
              </a:rPr>
              <a:t>1980 average bottom temperatures with cold pool (dark blue) by month. 1980-2018 plots are available, but Figures 25 and 26 provide a selection.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Times New Roman" panose="02020603050405020304" pitchFamily="18" charset="0"/>
              </a:rPr>
              <a:t>Figure 25: </a:t>
            </a:r>
            <a:r>
              <a:rPr lang="en-US" sz="1800" dirty="0">
                <a:effectLst/>
                <a:latin typeface="Times New Roman" panose="02020603050405020304" pitchFamily="18" charset="0"/>
                <a:ea typeface="Times New Roman" panose="02020603050405020304" pitchFamily="18" charset="0"/>
              </a:rPr>
              <a:t>2018 average bottom temperatures with cold pool (dark blue) by month.</a:t>
            </a: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53D78A92-0141-4330-8F3E-FAADFAC23844}" type="slidenum">
              <a:rPr lang="en-US" noProof="0" smtClean="0"/>
              <a:t>15</a:t>
            </a:fld>
            <a:endParaRPr lang="en-US" noProof="0" dirty="0"/>
          </a:p>
        </p:txBody>
      </p:sp>
    </p:spTree>
    <p:extLst>
      <p:ext uri="{BB962C8B-B14F-4D97-AF65-F5344CB8AC3E}">
        <p14:creationId xmlns:p14="http://schemas.microsoft.com/office/powerpoint/2010/main" val="3032275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Times New Roman" panose="02020603050405020304" pitchFamily="18" charset="0"/>
              </a:rPr>
              <a:t>Figure 26: </a:t>
            </a:r>
            <a:r>
              <a:rPr lang="en-US" sz="1800" dirty="0">
                <a:effectLst/>
                <a:latin typeface="Times New Roman" panose="02020603050405020304" pitchFamily="18" charset="0"/>
                <a:ea typeface="Times New Roman" panose="02020603050405020304" pitchFamily="18" charset="0"/>
              </a:rPr>
              <a:t>Left:</a:t>
            </a:r>
            <a:r>
              <a:rPr lang="en-US" sz="1800" b="1"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Recolorization</a:t>
            </a:r>
            <a:r>
              <a:rPr lang="en-US" sz="1800" dirty="0">
                <a:effectLst/>
                <a:latin typeface="Times New Roman" panose="02020603050405020304" pitchFamily="18" charset="0"/>
                <a:ea typeface="Times New Roman" panose="02020603050405020304" pitchFamily="18" charset="0"/>
              </a:rPr>
              <a:t> of the bottom temperature based on rudimentary channel components. Right: monthly </a:t>
            </a:r>
            <a:r>
              <a:rPr lang="en-US" sz="1800" dirty="0" err="1">
                <a:effectLst/>
                <a:latin typeface="Times New Roman" panose="02020603050405020304" pitchFamily="18" charset="0"/>
                <a:ea typeface="Times New Roman" panose="02020603050405020304" pitchFamily="18" charset="0"/>
              </a:rPr>
              <a:t>coldpool</a:t>
            </a:r>
            <a:r>
              <a:rPr lang="en-US" sz="1800" dirty="0">
                <a:effectLst/>
                <a:latin typeface="Times New Roman" panose="02020603050405020304" pitchFamily="18" charset="0"/>
                <a:ea typeface="Times New Roman" panose="02020603050405020304" pitchFamily="18" charset="0"/>
              </a:rPr>
              <a:t> shapes for 1980.</a:t>
            </a: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53D78A92-0141-4330-8F3E-FAADFAC23844}" type="slidenum">
              <a:rPr lang="en-US" noProof="0" smtClean="0"/>
              <a:t>16</a:t>
            </a:fld>
            <a:endParaRPr lang="en-US" noProof="0" dirty="0"/>
          </a:p>
        </p:txBody>
      </p:sp>
    </p:spTree>
    <p:extLst>
      <p:ext uri="{BB962C8B-B14F-4D97-AF65-F5344CB8AC3E}">
        <p14:creationId xmlns:p14="http://schemas.microsoft.com/office/powerpoint/2010/main" val="950568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rPr>
              <a:t>Figure 28: </a:t>
            </a:r>
            <a:r>
              <a:rPr lang="en-US" sz="1800" dirty="0">
                <a:effectLst/>
                <a:latin typeface="Times New Roman" panose="02020603050405020304" pitchFamily="18" charset="0"/>
                <a:ea typeface="Times New Roman" panose="02020603050405020304" pitchFamily="18" charset="0"/>
              </a:rPr>
              <a:t>Cold pool percent extent of SEBS. See interactive plot for details.</a:t>
            </a: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Times New Roman" panose="02020603050405020304" pitchFamily="18" charset="0"/>
              </a:rPr>
              <a:t>Figure 30: </a:t>
            </a:r>
            <a:r>
              <a:rPr lang="en-US" sz="1800" dirty="0">
                <a:effectLst/>
                <a:latin typeface="Times New Roman" panose="02020603050405020304" pitchFamily="18" charset="0"/>
                <a:ea typeface="Times New Roman" panose="02020603050405020304" pitchFamily="18" charset="0"/>
              </a:rPr>
              <a:t>Cold pool fragmentation index (perimeter/surface area). See interactive plot.</a:t>
            </a: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Times New Roman" panose="02020603050405020304" pitchFamily="18" charset="0"/>
              </a:rPr>
              <a:t>Figure 29: </a:t>
            </a:r>
            <a:r>
              <a:rPr lang="en-US" sz="1800" dirty="0">
                <a:effectLst/>
                <a:latin typeface="Times New Roman" panose="02020603050405020304" pitchFamily="18" charset="0"/>
                <a:ea typeface="Times New Roman" panose="02020603050405020304" pitchFamily="18" charset="0"/>
              </a:rPr>
              <a:t>Screenshot of</a:t>
            </a:r>
            <a:r>
              <a:rPr lang="en-US" sz="1800" b="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cold pool centroid (</a:t>
            </a:r>
            <a:r>
              <a:rPr lang="en-US" sz="1800" dirty="0" err="1">
                <a:effectLst/>
                <a:latin typeface="Times New Roman" panose="02020603050405020304" pitchFamily="18" charset="0"/>
                <a:ea typeface="Times New Roman" panose="02020603050405020304" pitchFamily="18" charset="0"/>
              </a:rPr>
              <a:t>xy</a:t>
            </a:r>
            <a:r>
              <a:rPr lang="en-US" sz="1800" dirty="0">
                <a:effectLst/>
                <a:latin typeface="Times New Roman" panose="02020603050405020304" pitchFamily="18" charset="0"/>
                <a:ea typeface="Times New Roman" panose="02020603050405020304" pitchFamily="18" charset="0"/>
              </a:rPr>
              <a:t>-coordinates), color=year, size=fragmentation index.</a:t>
            </a:r>
            <a:endParaRPr lang="en-US" dirty="0"/>
          </a:p>
          <a:p>
            <a:endParaRPr lang="en-US"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17</a:t>
            </a:fld>
            <a:endParaRPr lang="en-US" noProof="0" dirty="0"/>
          </a:p>
        </p:txBody>
      </p:sp>
    </p:spTree>
    <p:extLst>
      <p:ext uri="{BB962C8B-B14F-4D97-AF65-F5344CB8AC3E}">
        <p14:creationId xmlns:p14="http://schemas.microsoft.com/office/powerpoint/2010/main" val="745272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Times New Roman" panose="02020603050405020304" pitchFamily="18" charset="0"/>
              </a:rPr>
              <a:t>Figure 31: </a:t>
            </a:r>
            <a:r>
              <a:rPr lang="en-US" sz="1800" dirty="0">
                <a:effectLst/>
                <a:latin typeface="Times New Roman" panose="02020603050405020304" pitchFamily="18" charset="0"/>
                <a:ea typeface="Times New Roman" panose="02020603050405020304" pitchFamily="18" charset="0"/>
              </a:rPr>
              <a:t>Cold pool space-state model depicting local level variation and a 12-month constant seasonal cycle. A statistically significant rise in area occurs from 2006-2013 and statistically significant decrease (p&lt;0.05) from 2014-2018.</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18</a:t>
            </a:fld>
            <a:endParaRPr lang="en-US" noProof="0" dirty="0"/>
          </a:p>
        </p:txBody>
      </p:sp>
    </p:spTree>
    <p:extLst>
      <p:ext uri="{BB962C8B-B14F-4D97-AF65-F5344CB8AC3E}">
        <p14:creationId xmlns:p14="http://schemas.microsoft.com/office/powerpoint/2010/main" val="1954055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Of the four </a:t>
            </a:r>
            <a:r>
              <a:rPr lang="en-US" sz="1800" dirty="0" err="1">
                <a:effectLst/>
                <a:latin typeface="Times New Roman" panose="02020603050405020304" pitchFamily="18" charset="0"/>
                <a:ea typeface="Times New Roman" panose="02020603050405020304" pitchFamily="18" charset="0"/>
              </a:rPr>
              <a:t>MaxEnt</a:t>
            </a:r>
            <a:r>
              <a:rPr lang="en-US" sz="1800" dirty="0">
                <a:effectLst/>
                <a:latin typeface="Times New Roman" panose="02020603050405020304" pitchFamily="18" charset="0"/>
                <a:ea typeface="Times New Roman" panose="02020603050405020304" pitchFamily="18" charset="0"/>
              </a:rPr>
              <a:t> models tested (Figures 11-23), the linear features with sampling bias model performed the best according to AIC and Boyce Index (Figures 14, 16, 18). The model predicts the highest krill RORs in the northwestern Bering Sea and this region’s coordinates partially overlap with the mean </a:t>
            </a:r>
            <a:r>
              <a:rPr lang="en-US" sz="1800" dirty="0" err="1">
                <a:effectLst/>
                <a:latin typeface="Times New Roman" panose="02020603050405020304" pitchFamily="18" charset="0"/>
                <a:ea typeface="Times New Roman" panose="02020603050405020304" pitchFamily="18" charset="0"/>
              </a:rPr>
              <a:t>coldpool</a:t>
            </a:r>
            <a:r>
              <a:rPr lang="en-US" sz="1800" dirty="0">
                <a:effectLst/>
                <a:latin typeface="Times New Roman" panose="02020603050405020304" pitchFamily="18" charset="0"/>
                <a:ea typeface="Times New Roman" panose="02020603050405020304" pitchFamily="18" charset="0"/>
              </a:rPr>
              <a:t> centroid across the 1980-2018 timeframe (Figures 14, 29). Of the environmental covariates considered in the model, Chlorophyll A was the best predictor of krill distribution, followed by bathymetry and finally sea surface temperature (Figure 23). Due to the averaging of seasons, it is possible that temperature lows and highs were not fully considered. In future analyses, it would be inciteful to complete grouping by months or seasons and reanalyze the covariates’ effects. Notably, the cold pool exhibits peak area in February-April (Figures 27, 28) and highest fragmentation in July-November (Figures 29, 30). As these cycles drive sea surface temperature, future models should incorporate seasonality and multiyear effects such as the significantly increased cold pool extent in 2006-2013 and significantly decreased extent in 2014-2018 (Figure 31). In future investigations, I hope to employ a fast Fourier transform to determine equations for seasonal and multiyear trends to replace the currently constant seasonal component (Figure 31), to test the effects of cold pool-based sample groupings on the Maxent model, and to improve the temporal resolution of the model such that it is possible to include wind, surface currents, and salinity. For the present model, the temporal resolution was too coarse to include these cyclic variables, as their annual averages flatten extremes captured in daily and hourly effects (Figures 32, 33 not included in the analysis).</a:t>
            </a:r>
            <a:endParaRPr lang="en-US"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19</a:t>
            </a:fld>
            <a:endParaRPr lang="en-US" noProof="0" dirty="0"/>
          </a:p>
        </p:txBody>
      </p:sp>
    </p:spTree>
    <p:extLst>
      <p:ext uri="{BB962C8B-B14F-4D97-AF65-F5344CB8AC3E}">
        <p14:creationId xmlns:p14="http://schemas.microsoft.com/office/powerpoint/2010/main" val="2934451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The Bering Sea supports a biodiverse community with immense ecosystem services ranging from commercially important fish to internationally protected species. As a dominant mid-trophic zooplankton group, krill are a crucial component of the ecosystem’s wasp-waist structure, serving as intermediate heterotrophs that exert top-down controls on phytoplankton and micro-zooplankton while simultaneously applying bottom-up controls on marine mammals, sea birds, and fish. While similar trophodynamics have catalyzed stringent Antarctic euphausiid standing stock policies, the Bering Sea has yet to fully account for krill biomass and its large spatial and temporal variation, likely resulting in major knowledge gaps in the recruitment potential of commercially important fish and management of protected species.</a:t>
            </a: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53D78A92-0141-4330-8F3E-FAADFAC23844}" type="slidenum">
              <a:rPr lang="en-US" noProof="0" smtClean="0"/>
              <a:t>2</a:t>
            </a:fld>
            <a:endParaRPr lang="en-US" noProof="0" dirty="0"/>
          </a:p>
        </p:txBody>
      </p:sp>
    </p:spTree>
    <p:extLst>
      <p:ext uri="{BB962C8B-B14F-4D97-AF65-F5344CB8AC3E}">
        <p14:creationId xmlns:p14="http://schemas.microsoft.com/office/powerpoint/2010/main" val="615288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21</a:t>
            </a:fld>
            <a:endParaRPr lang="en-US" noProof="0" dirty="0"/>
          </a:p>
        </p:txBody>
      </p:sp>
    </p:spTree>
    <p:extLst>
      <p:ext uri="{BB962C8B-B14F-4D97-AF65-F5344CB8AC3E}">
        <p14:creationId xmlns:p14="http://schemas.microsoft.com/office/powerpoint/2010/main" val="1391361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rPr>
              <a:t>This research project will focus on where krill tend to be present and which environmental conditions serve as strong predictors of presence. Previous studies have reported that krill presence correlates with primary productivity, salinity, and temperature. In the Southeastern Bering Sea (SEBS), several additional factors may be influential. For instance, </a:t>
            </a:r>
            <a:r>
              <a:rPr lang="en-US" sz="1800" dirty="0">
                <a:effectLst/>
                <a:latin typeface="Times New Roman" panose="02020603050405020304" pitchFamily="18" charset="0"/>
                <a:ea typeface="Times New Roman" panose="02020603050405020304" pitchFamily="18" charset="0"/>
              </a:rPr>
              <a:t>in large marine ecosystems, euphausiids aggregate within and adjacent to large shelf-incising submarine canyons. In the SEBS, three large marine canyons, </a:t>
            </a:r>
            <a:r>
              <a:rPr lang="en-US" sz="1800" dirty="0" err="1">
                <a:effectLst/>
                <a:latin typeface="Times New Roman" panose="02020603050405020304" pitchFamily="18" charset="0"/>
                <a:ea typeface="Times New Roman" panose="02020603050405020304" pitchFamily="18" charset="0"/>
              </a:rPr>
              <a:t>Zhemchug</a:t>
            </a:r>
            <a:r>
              <a:rPr lang="en-US" sz="1800" dirty="0">
                <a:effectLst/>
                <a:latin typeface="Times New Roman" panose="02020603050405020304" pitchFamily="18" charset="0"/>
                <a:ea typeface="Times New Roman" panose="02020603050405020304" pitchFamily="18" charset="0"/>
              </a:rPr>
              <a:t>, Pribilof, and Bering, cut into the edge of the continental shelf where upwelling and currents interact and enhance production. However, how these canyons affect euphausiid dynamics and why euphausiids </a:t>
            </a:r>
            <a:r>
              <a:rPr lang="en-US" sz="1800" dirty="0">
                <a:effectLst/>
                <a:latin typeface="Times New Roman" panose="02020603050405020304" pitchFamily="18" charset="0"/>
                <a:ea typeface="Calibri" panose="020F0502020204030204" pitchFamily="34" charset="0"/>
              </a:rPr>
              <a:t>tend to</a:t>
            </a:r>
            <a:r>
              <a:rPr lang="en-US" sz="1800" dirty="0">
                <a:effectLst/>
                <a:latin typeface="Times New Roman" panose="02020603050405020304" pitchFamily="18" charset="0"/>
                <a:ea typeface="Times New Roman" panose="02020603050405020304" pitchFamily="18" charset="0"/>
              </a:rPr>
              <a:t> aggregate in these areas has not been explored. Another feature unique to the SEBS involves the cold pool, an area of below 2°C summer bottom water that influences heat diffusion and consequent metabolic rates of the SEBS’ inhabitants. Unlike bathymetric features, this area is seasonally governed and dynamic, potentially driving changes in krill distributions over time.</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rPr>
              <a:t>Research Question &amp; Rationale</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This study seeks to quantify combined krill distribution patterns in the Southeastern Bering Sea (SEBS) from 1993-2020 and identify potential environmental covariates driving spatial arrangements. Through this project, I hope to answer the following </a:t>
            </a:r>
            <a:r>
              <a:rPr lang="en-US" sz="1800" b="1" u="sng" dirty="0">
                <a:solidFill>
                  <a:srgbClr val="000000"/>
                </a:solidFill>
                <a:effectLst/>
                <a:latin typeface="Times New Roman" panose="02020603050405020304" pitchFamily="18" charset="0"/>
                <a:ea typeface="Times New Roman" panose="02020603050405020304" pitchFamily="18" charset="0"/>
              </a:rPr>
              <a:t>research questions</a:t>
            </a:r>
            <a:r>
              <a:rPr lang="en-US" sz="1800" dirty="0">
                <a:solidFill>
                  <a:srgbClr val="000000"/>
                </a:solidFill>
                <a:effectLst/>
                <a:latin typeface="Times New Roman" panose="02020603050405020304" pitchFamily="18" charset="0"/>
                <a:ea typeface="Times New Roman" panose="02020603050405020304" pitchFamily="18" charset="0"/>
              </a:rPr>
              <a:t>:</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mj-lt"/>
              <a:buAutoNum type="arabicParen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Where are euphausiids found in the SEBS?</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mj-lt"/>
              <a:buAutoNum type="arabicParen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What environmental conditions serve as strong predictors of euphausiid presence?</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mj-lt"/>
              <a:buAutoNum type="arabicParen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Does the spatial extent of the cold pool correspond with predicted krill distribution?</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rPr>
              <a:t>Prediction Statements</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For Questions 1-2) I predict that krill presence will be concentrated along the middle and inner domains of the SEBS. Two-dimensional space (latitude, longitude) coupled with corresponding ocean depth, chlorophyll A concentration, and sea surface temperature will serve as the predictors and euphausiid relative occurrence rate (ROR produced by </a:t>
            </a:r>
            <a:r>
              <a:rPr lang="en-US" sz="1800" dirty="0" err="1">
                <a:solidFill>
                  <a:srgbClr val="000000"/>
                </a:solidFill>
                <a:effectLst/>
                <a:latin typeface="Times New Roman" panose="02020603050405020304" pitchFamily="18" charset="0"/>
                <a:ea typeface="Times New Roman" panose="02020603050405020304" pitchFamily="18" charset="0"/>
              </a:rPr>
              <a:t>MaxEnt</a:t>
            </a:r>
            <a:r>
              <a:rPr lang="en-US" sz="1800" dirty="0">
                <a:solidFill>
                  <a:srgbClr val="000000"/>
                </a:solidFill>
                <a:effectLst/>
                <a:latin typeface="Times New Roman" panose="02020603050405020304" pitchFamily="18" charset="0"/>
                <a:ea typeface="Times New Roman" panose="02020603050405020304" pitchFamily="18" charset="0"/>
              </a:rPr>
              <a:t> model) will be the response variable. The middle and inner domains are likely favorable due to their high nutrient contents, moderate temperatures, and propensity for wind-induced upwelling, which facilitates higher diel vertical migrations. Chlorophyll A and bathymetry will serve as proxies for upwelling. These variables do not exhibit multicollinearity according to their variance inflation factors (VIFs).</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 </a:t>
            </a:r>
            <a:endParaRPr lang="en-US" sz="1800" dirty="0">
              <a:effectLst/>
              <a:latin typeface="Calibri" panose="020F0502020204030204" pitchFamily="34" charset="0"/>
              <a:ea typeface="Calibri" panose="020F0502020204030204" pitchFamily="34" charset="0"/>
            </a:endParaRPr>
          </a:p>
          <a:p>
            <a:r>
              <a:rPr lang="en-US" sz="1800" dirty="0">
                <a:solidFill>
                  <a:srgbClr val="000000"/>
                </a:solidFill>
                <a:effectLst/>
                <a:latin typeface="Times New Roman" panose="02020603050405020304" pitchFamily="18" charset="0"/>
                <a:ea typeface="Times New Roman" panose="02020603050405020304" pitchFamily="18" charset="0"/>
              </a:rPr>
              <a:t>For Question 3) I predict that the cold pool extent (approximated using the centroid, area, and fragmentation) will overlap with the highest maxent-predicted krill ROR due to the colder water’s advantageous lowering of the metabolic rate. Cold pool extent will serve as a predictor and krill coordinates at max ROR as the response variable.</a:t>
            </a:r>
            <a:endParaRPr lang="en-US"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3</a:t>
            </a:fld>
            <a:endParaRPr lang="en-US" noProof="0" dirty="0"/>
          </a:p>
        </p:txBody>
      </p:sp>
    </p:spTree>
    <p:extLst>
      <p:ext uri="{BB962C8B-B14F-4D97-AF65-F5344CB8AC3E}">
        <p14:creationId xmlns:p14="http://schemas.microsoft.com/office/powerpoint/2010/main" val="1020340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Krill bongo net tows were conducted by the </a:t>
            </a:r>
            <a:r>
              <a:rPr lang="en-US" sz="1800" dirty="0" err="1">
                <a:solidFill>
                  <a:srgbClr val="000000"/>
                </a:solidFill>
                <a:effectLst/>
                <a:latin typeface="Times New Roman" panose="02020603050405020304" pitchFamily="18" charset="0"/>
                <a:ea typeface="Times New Roman" panose="02020603050405020304" pitchFamily="18" charset="0"/>
              </a:rPr>
              <a:t>EcoFoci</a:t>
            </a:r>
            <a:r>
              <a:rPr lang="en-US" sz="1800" dirty="0">
                <a:solidFill>
                  <a:srgbClr val="000000"/>
                </a:solidFill>
                <a:effectLst/>
                <a:latin typeface="Times New Roman" panose="02020603050405020304" pitchFamily="18" charset="0"/>
                <a:ea typeface="Times New Roman" panose="02020603050405020304" pitchFamily="18" charset="0"/>
              </a:rPr>
              <a:t> program, in partnership with NOAA, throughout the months of February-October from 1993-2020. The boat tracks were nonrandom and exhibit high degrees of spatial and temporal autocorrelation. Crew members recorded krill density at variable distance tows, leading depth and precise catch location to be unavailable. Although krill density is reported, bongo nets are not considered scientifically valid for krill density counts, as they have high incidences of escape. Instead, counts are traditionally treated as presence-only or presence and pseudoabsence, with absences potentially due to no krill, unsampled depth, or escape.</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 </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Raw krill sampling data was documented in R using the </a:t>
            </a:r>
            <a:r>
              <a:rPr lang="en-US" sz="1800" dirty="0" err="1">
                <a:solidFill>
                  <a:srgbClr val="000000"/>
                </a:solidFill>
                <a:effectLst/>
                <a:latin typeface="Times New Roman" panose="02020603050405020304" pitchFamily="18" charset="0"/>
                <a:ea typeface="Times New Roman" panose="02020603050405020304" pitchFamily="18" charset="0"/>
              </a:rPr>
              <a:t>geojson</a:t>
            </a:r>
            <a:r>
              <a:rPr lang="en-US" sz="1800" dirty="0">
                <a:solidFill>
                  <a:srgbClr val="000000"/>
                </a:solidFill>
                <a:effectLst/>
                <a:latin typeface="Times New Roman" panose="02020603050405020304" pitchFamily="18" charset="0"/>
                <a:ea typeface="Times New Roman" panose="02020603050405020304" pitchFamily="18" charset="0"/>
              </a:rPr>
              <a:t>, raster, terra, </a:t>
            </a:r>
            <a:r>
              <a:rPr lang="en-US" sz="1800" dirty="0" err="1">
                <a:solidFill>
                  <a:srgbClr val="000000"/>
                </a:solidFill>
                <a:effectLst/>
                <a:latin typeface="Times New Roman" panose="02020603050405020304" pitchFamily="18" charset="0"/>
                <a:ea typeface="Times New Roman" panose="02020603050405020304" pitchFamily="18" charset="0"/>
              </a:rPr>
              <a:t>st</a:t>
            </a:r>
            <a:r>
              <a:rPr lang="en-US" sz="1800" dirty="0">
                <a:solidFill>
                  <a:srgbClr val="000000"/>
                </a:solidFill>
                <a:effectLst/>
                <a:latin typeface="Times New Roman" panose="02020603050405020304" pitchFamily="18" charset="0"/>
                <a:ea typeface="Times New Roman" panose="02020603050405020304" pitchFamily="18" charset="0"/>
              </a:rPr>
              <a:t>, and sf packages to segment the sample space into three canyon-defined regions (Figure 1) and bin points into larger 1-degree squared segments for evaluation of sampling density. This data was then fed into Python’s </a:t>
            </a:r>
            <a:r>
              <a:rPr lang="en-US" sz="1800" dirty="0" err="1">
                <a:solidFill>
                  <a:srgbClr val="000000"/>
                </a:solidFill>
                <a:effectLst/>
                <a:latin typeface="Times New Roman" panose="02020603050405020304" pitchFamily="18" charset="0"/>
                <a:ea typeface="Times New Roman" panose="02020603050405020304" pitchFamily="18" charset="0"/>
              </a:rPr>
              <a:t>Jupyter</a:t>
            </a:r>
            <a:r>
              <a:rPr lang="en-US" sz="1800" dirty="0">
                <a:solidFill>
                  <a:srgbClr val="000000"/>
                </a:solidFill>
                <a:effectLst/>
                <a:latin typeface="Times New Roman" panose="02020603050405020304" pitchFamily="18" charset="0"/>
                <a:ea typeface="Times New Roman" panose="02020603050405020304" pitchFamily="18" charset="0"/>
              </a:rPr>
              <a:t> Notebook for interactive visualization using the </a:t>
            </a:r>
            <a:r>
              <a:rPr lang="en-US" sz="1800" dirty="0" err="1">
                <a:solidFill>
                  <a:srgbClr val="000000"/>
                </a:solidFill>
                <a:effectLst/>
                <a:latin typeface="Times New Roman" panose="02020603050405020304" pitchFamily="18" charset="0"/>
                <a:ea typeface="Times New Roman" panose="02020603050405020304" pitchFamily="18" charset="0"/>
              </a:rPr>
              <a:t>plotly</a:t>
            </a:r>
            <a:r>
              <a:rPr lang="en-US" sz="1800" dirty="0">
                <a:solidFill>
                  <a:srgbClr val="000000"/>
                </a:solidFill>
                <a:effectLst/>
                <a:latin typeface="Times New Roman" panose="02020603050405020304" pitchFamily="18" charset="0"/>
                <a:ea typeface="Times New Roman" panose="02020603050405020304" pitchFamily="18" charset="0"/>
              </a:rPr>
              <a:t>, pandas, </a:t>
            </a:r>
            <a:r>
              <a:rPr lang="en-US" sz="1800" dirty="0" err="1">
                <a:solidFill>
                  <a:srgbClr val="000000"/>
                </a:solidFill>
                <a:effectLst/>
                <a:latin typeface="Times New Roman" panose="02020603050405020304" pitchFamily="18" charset="0"/>
                <a:ea typeface="Times New Roman" panose="02020603050405020304" pitchFamily="18" charset="0"/>
              </a:rPr>
              <a:t>chart_studio</a:t>
            </a:r>
            <a:r>
              <a:rPr lang="en-US" sz="1800" dirty="0">
                <a:solidFill>
                  <a:srgbClr val="000000"/>
                </a:solidFill>
                <a:effectLst/>
                <a:latin typeface="Times New Roman" panose="02020603050405020304" pitchFamily="18" charset="0"/>
                <a:ea typeface="Times New Roman" panose="02020603050405020304" pitchFamily="18" charset="0"/>
              </a:rPr>
              <a:t>, and </a:t>
            </a:r>
            <a:r>
              <a:rPr lang="en-US" sz="1800" dirty="0" err="1">
                <a:solidFill>
                  <a:srgbClr val="000000"/>
                </a:solidFill>
                <a:effectLst/>
                <a:latin typeface="Times New Roman" panose="02020603050405020304" pitchFamily="18" charset="0"/>
                <a:ea typeface="Times New Roman" panose="02020603050405020304" pitchFamily="18" charset="0"/>
              </a:rPr>
              <a:t>mapbox</a:t>
            </a:r>
            <a:r>
              <a:rPr lang="en-US" sz="1800" dirty="0">
                <a:solidFill>
                  <a:srgbClr val="000000"/>
                </a:solidFill>
                <a:effectLst/>
                <a:latin typeface="Times New Roman" panose="02020603050405020304" pitchFamily="18" charset="0"/>
                <a:ea typeface="Times New Roman" panose="02020603050405020304" pitchFamily="18" charset="0"/>
              </a:rPr>
              <a:t> libraries. Interactive elements are facilitated by HTML, CSS, and JavaScript. </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 </a:t>
            </a:r>
            <a:endParaRPr lang="en-US" sz="1800" dirty="0">
              <a:effectLst/>
              <a:latin typeface="Calibri" panose="020F0502020204030204" pitchFamily="34" charset="0"/>
              <a:ea typeface="Calibri" panose="020F0502020204030204" pitchFamily="34" charset="0"/>
            </a:endParaRPr>
          </a:p>
          <a:p>
            <a:r>
              <a:rPr lang="en-US" sz="1800" dirty="0">
                <a:solidFill>
                  <a:srgbClr val="000000"/>
                </a:solidFill>
                <a:effectLst/>
                <a:latin typeface="Times New Roman" panose="02020603050405020304" pitchFamily="18" charset="0"/>
                <a:ea typeface="Times New Roman" panose="02020603050405020304" pitchFamily="18" charset="0"/>
              </a:rPr>
              <a:t>The interactive map was used to visualize clustering with different potential arrangements to avoid dense sampling patches and sparse areas of inactivity (Figure 2).</a:t>
            </a:r>
            <a:r>
              <a:rPr lang="en-US" sz="1800" dirty="0">
                <a:effectLst/>
                <a:latin typeface="Times New Roman" panose="02020603050405020304" pitchFamily="18" charset="0"/>
                <a:ea typeface="Times New Roman" panose="02020603050405020304" pitchFamily="18" charset="0"/>
              </a:rPr>
              <a:t> To mitigate these effects and satisfy </a:t>
            </a:r>
            <a:r>
              <a:rPr lang="en-US" sz="1800" dirty="0" err="1">
                <a:effectLst/>
                <a:latin typeface="Times New Roman" panose="02020603050405020304" pitchFamily="18" charset="0"/>
                <a:ea typeface="Times New Roman" panose="02020603050405020304" pitchFamily="18" charset="0"/>
              </a:rPr>
              <a:t>MaxEnt</a:t>
            </a:r>
            <a:r>
              <a:rPr lang="en-US" sz="1800" dirty="0">
                <a:effectLst/>
                <a:latin typeface="Times New Roman" panose="02020603050405020304" pitchFamily="18" charset="0"/>
                <a:ea typeface="Times New Roman" panose="02020603050405020304" pitchFamily="18" charset="0"/>
              </a:rPr>
              <a:t> normality assumptions: krill were binned into sequential five-year periods, bins were thinned by a step size of 50 square units between nearest neighbors on the x-y plane, and normality of the original and thinned distributions were assessed using QQ-plots and the Shapiro-Wilk’s test for normality (Figures 2-10). The following slides will depict this process.</a:t>
            </a:r>
            <a:endParaRPr lang="en-US"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4</a:t>
            </a:fld>
            <a:endParaRPr lang="en-US" noProof="0" dirty="0"/>
          </a:p>
        </p:txBody>
      </p:sp>
    </p:spTree>
    <p:extLst>
      <p:ext uri="{BB962C8B-B14F-4D97-AF65-F5344CB8AC3E}">
        <p14:creationId xmlns:p14="http://schemas.microsoft.com/office/powerpoint/2010/main" val="1237012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Here you can the sampling distribution organized by years and colored by months. We notice that the early years exhibit sampling primarily concentrated in the southeast and sampled within the same couple months. In later years, sampling expanded to include areas of the northwest and months across the entire seasonal spectrum.</a:t>
            </a: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53D78A92-0141-4330-8F3E-FAADFAC23844}" type="slidenum">
              <a:rPr lang="en-US" noProof="0" smtClean="0"/>
              <a:t>5</a:t>
            </a:fld>
            <a:endParaRPr lang="en-US" noProof="0" dirty="0"/>
          </a:p>
        </p:txBody>
      </p:sp>
    </p:spTree>
    <p:extLst>
      <p:ext uri="{BB962C8B-B14F-4D97-AF65-F5344CB8AC3E}">
        <p14:creationId xmlns:p14="http://schemas.microsoft.com/office/powerpoint/2010/main" val="2295303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rPr>
              <a:t>The next slides show the original krill samples on the left and thinned krill samples on the right. Each slide features a sequential five-year binning period. Here we can see the 1995-2000 samples on map a, the QQ plots for x (b) and y (c) coordinates in the middle of the screen, and x and y coordinate boxplots with outliers as points on the bottom.</a:t>
            </a:r>
          </a:p>
          <a:p>
            <a:pPr marL="0" marR="0">
              <a:lnSpc>
                <a:spcPct val="107000"/>
              </a:lnSpc>
              <a:spcBef>
                <a:spcPts val="0"/>
              </a:spcBef>
              <a:spcAft>
                <a:spcPts val="800"/>
              </a:spcAft>
            </a:pPr>
            <a:endParaRPr lang="en-US" sz="1800" b="1"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rPr>
              <a:t>Figure 3:</a:t>
            </a:r>
            <a:r>
              <a:rPr lang="en-US" sz="1800" dirty="0">
                <a:effectLst/>
                <a:latin typeface="Times New Roman" panose="02020603050405020304" pitchFamily="18" charset="0"/>
                <a:ea typeface="Times New Roman" panose="02020603050405020304" pitchFamily="18" charset="0"/>
              </a:rPr>
              <a:t> a) 1995-2000 raw krill samples; b) x-coordinate QQ plot; c) y-coordinate QQ-plot; d) x-coordinate boxplot; e) y-coordinate boxplot. Shapiro-Wilk Normality Test: p(x)=3.025e-12; p(y)=3.253e-11.</a:t>
            </a:r>
          </a:p>
          <a:p>
            <a:pPr marL="0" marR="0">
              <a:lnSpc>
                <a:spcPct val="107000"/>
              </a:lnSpc>
              <a:spcBef>
                <a:spcPts val="0"/>
              </a:spcBef>
              <a:spcAft>
                <a:spcPts val="800"/>
              </a:spcAft>
            </a:pPr>
            <a:endParaRPr lang="en-US" sz="1800" dirty="0">
              <a:effectLst/>
              <a:latin typeface="Times New Roman" panose="02020603050405020304" pitchFamily="18" charset="0"/>
              <a:ea typeface="Calibri" panose="020F0502020204030204" pitchFamily="34" charset="0"/>
            </a:endParaRPr>
          </a:p>
          <a:p>
            <a:pPr marL="0" marR="0">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rPr>
              <a:t>Figure 4:</a:t>
            </a:r>
            <a:r>
              <a:rPr lang="en-US" sz="1800" dirty="0">
                <a:effectLst/>
                <a:latin typeface="Times New Roman" panose="02020603050405020304" pitchFamily="18" charset="0"/>
                <a:ea typeface="Times New Roman" panose="02020603050405020304" pitchFamily="18" charset="0"/>
              </a:rPr>
              <a:t> a) 1995-2000 thinned krill samples; b) x-coordinate QQ plot; c) y-coordinate QQ-plot; d) x-coordinate boxplot; e) y-coordinate boxplot. Shapiro-Wilk Normality Test: p(x)=0.03139; p(y)=0.000137.</a:t>
            </a: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53D78A92-0141-4330-8F3E-FAADFAC23844}" type="slidenum">
              <a:rPr lang="en-US" noProof="0" smtClean="0"/>
              <a:t>6</a:t>
            </a:fld>
            <a:endParaRPr lang="en-US" noProof="0" dirty="0"/>
          </a:p>
        </p:txBody>
      </p:sp>
    </p:spTree>
    <p:extLst>
      <p:ext uri="{BB962C8B-B14F-4D97-AF65-F5344CB8AC3E}">
        <p14:creationId xmlns:p14="http://schemas.microsoft.com/office/powerpoint/2010/main" val="1062530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Times New Roman" panose="02020603050405020304" pitchFamily="18" charset="0"/>
              </a:rPr>
              <a:t>Figure 5:</a:t>
            </a:r>
            <a:r>
              <a:rPr lang="en-US" sz="1800" dirty="0">
                <a:effectLst/>
                <a:latin typeface="Times New Roman" panose="02020603050405020304" pitchFamily="18" charset="0"/>
                <a:ea typeface="Times New Roman" panose="02020603050405020304" pitchFamily="18" charset="0"/>
              </a:rPr>
              <a:t> a) 2001-2006 raw krill samples; b) x-coordinate QQ plot; c) y-coordinate QQ-plot; d) x-coordinate boxplot; e) y-coordinate boxplot. Shapiro-Wilk Normality Test: p(x)=0.0003807; p(y)=1.844e-09.</a:t>
            </a:r>
            <a:endParaRPr lang="en-US" sz="1800" dirty="0">
              <a:effectLst/>
              <a:latin typeface="Calibri" panose="020F0502020204030204" pitchFamily="34" charset="0"/>
              <a:ea typeface="Calibri" panose="020F0502020204030204" pitchFamily="34"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Times New Roman" panose="02020603050405020304" pitchFamily="18" charset="0"/>
              </a:rPr>
              <a:t>Figure 6:</a:t>
            </a:r>
            <a:r>
              <a:rPr lang="en-US" sz="1800" dirty="0">
                <a:effectLst/>
                <a:latin typeface="Times New Roman" panose="02020603050405020304" pitchFamily="18" charset="0"/>
                <a:ea typeface="Times New Roman" panose="02020603050405020304" pitchFamily="18" charset="0"/>
              </a:rPr>
              <a:t> a) 2001-2006 thinned krill samples; b) x-coordinate QQ plot; c) y-coordinate QQ-plot; d) x-coordinate boxplot; e) y-coordinate boxplot. Shapiro-Wilk Normality Test: p(x)=0.685; p(y)=0.005392.</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7</a:t>
            </a:fld>
            <a:endParaRPr lang="en-US" noProof="0" dirty="0"/>
          </a:p>
        </p:txBody>
      </p:sp>
    </p:spTree>
    <p:extLst>
      <p:ext uri="{BB962C8B-B14F-4D97-AF65-F5344CB8AC3E}">
        <p14:creationId xmlns:p14="http://schemas.microsoft.com/office/powerpoint/2010/main" val="68694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rPr>
              <a:t>Figure 7:</a:t>
            </a:r>
            <a:r>
              <a:rPr lang="en-US" sz="1800" dirty="0">
                <a:effectLst/>
                <a:latin typeface="Times New Roman" panose="02020603050405020304" pitchFamily="18" charset="0"/>
                <a:ea typeface="Times New Roman" panose="02020603050405020304" pitchFamily="18" charset="0"/>
              </a:rPr>
              <a:t> a) 2007-2012 raw krill samples; b) x-coordinate QQ plot; c) y-coordinate QQ-plot; d) x-coordinate boxplot; e) y-coordinate boxplot. Shapiro-Wilk Normality Test: p(x)=1.8e-06; p(y)=2.2e-16.</a:t>
            </a:r>
            <a:endParaRPr lang="en-US" sz="1800" dirty="0">
              <a:effectLst/>
              <a:latin typeface="Calibri" panose="020F0502020204030204" pitchFamily="34" charset="0"/>
              <a:ea typeface="Calibri" panose="020F0502020204030204" pitchFamily="34"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Times New Roman" panose="02020603050405020304" pitchFamily="18" charset="0"/>
              </a:rPr>
              <a:t>Figure 8:</a:t>
            </a:r>
            <a:r>
              <a:rPr lang="en-US" sz="1800" dirty="0">
                <a:effectLst/>
                <a:latin typeface="Times New Roman" panose="02020603050405020304" pitchFamily="18" charset="0"/>
                <a:ea typeface="Times New Roman" panose="02020603050405020304" pitchFamily="18" charset="0"/>
              </a:rPr>
              <a:t> a) 2007-2012 thinned krill samples; b) x-coordinate QQ plot; c) y-coordinate QQ-plot; d) x-coordinate boxplot; e) y-coordinate boxplot. Shapiro-Wilk Normality Test: p(x)=0.402; p(y)=0.0.00492.</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8</a:t>
            </a:fld>
            <a:endParaRPr lang="en-US" noProof="0" dirty="0"/>
          </a:p>
        </p:txBody>
      </p:sp>
    </p:spTree>
    <p:extLst>
      <p:ext uri="{BB962C8B-B14F-4D97-AF65-F5344CB8AC3E}">
        <p14:creationId xmlns:p14="http://schemas.microsoft.com/office/powerpoint/2010/main" val="2941450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rPr>
              <a:t>Figure 9:</a:t>
            </a:r>
            <a:r>
              <a:rPr lang="en-US" sz="1800" dirty="0">
                <a:effectLst/>
                <a:latin typeface="Times New Roman" panose="02020603050405020304" pitchFamily="18" charset="0"/>
                <a:ea typeface="Times New Roman" panose="02020603050405020304" pitchFamily="18" charset="0"/>
              </a:rPr>
              <a:t> a) 2013-2018 raw krill samples; b) x-coordinate QQ plot; c) y-coordinate QQ-plot; d) x-coordinate boxplot; e) y-coordinate boxplot. Shapiro-Wilk Normality Test: p(x)=4.492e-08; p(y)=2.2e-16.</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Times New Roman" panose="02020603050405020304" pitchFamily="18" charset="0"/>
              </a:rPr>
              <a:t>Figure 10:</a:t>
            </a:r>
            <a:r>
              <a:rPr lang="en-US" sz="1800" dirty="0">
                <a:effectLst/>
                <a:latin typeface="Times New Roman" panose="02020603050405020304" pitchFamily="18" charset="0"/>
                <a:ea typeface="Times New Roman" panose="02020603050405020304" pitchFamily="18" charset="0"/>
              </a:rPr>
              <a:t> a) 2013-2018 thinned krill samples; b) x-coordinate QQ plot; c) y-coordinate QQ-plot; d) x-coordinate boxplot; e) y-coordinate boxplot. Shapiro-Wilk Normality Test: p(x)=0.2078; p(y)=9.337e-06.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Overall, Krill sampling was verified to be spatially and temporally nonnormal (Figure 2-10). Binning and thinning data decreased autocorrelation and improved normality (Figure 2-10). Given that some samples remained nonnormal, the kernel density estimator (Figure 13), background surface, and predicted unbiased sample (Figure 20) in </a:t>
            </a:r>
            <a:r>
              <a:rPr lang="en-US" sz="1800" dirty="0" err="1">
                <a:effectLst/>
                <a:latin typeface="Times New Roman" panose="02020603050405020304" pitchFamily="18" charset="0"/>
                <a:ea typeface="Times New Roman" panose="02020603050405020304" pitchFamily="18" charset="0"/>
              </a:rPr>
              <a:t>MaxEnt</a:t>
            </a:r>
            <a:r>
              <a:rPr lang="en-US" sz="1800" dirty="0">
                <a:effectLst/>
                <a:latin typeface="Times New Roman" panose="02020603050405020304" pitchFamily="18" charset="0"/>
                <a:ea typeface="Times New Roman" panose="02020603050405020304" pitchFamily="18" charset="0"/>
              </a:rPr>
              <a:t> were used.</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9</a:t>
            </a:fld>
            <a:endParaRPr lang="en-US" noProof="0" dirty="0"/>
          </a:p>
        </p:txBody>
      </p:sp>
    </p:spTree>
    <p:extLst>
      <p:ext uri="{BB962C8B-B14F-4D97-AF65-F5344CB8AC3E}">
        <p14:creationId xmlns:p14="http://schemas.microsoft.com/office/powerpoint/2010/main" val="19153992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tretch>
              <a:fillRect/>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tretch>
              <a:fillRect/>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tretch>
              <a:fillRect/>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tretch>
              <a:fillRect/>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tretch>
              <a:fillRect/>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tretch>
              <a:fillRect/>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7" r:id="rId11"/>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8.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65.png"/><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notesSlide" Target="../notesSlides/notesSlide5.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p:txBody>
          <a:bodyPr/>
          <a:lstStyle/>
          <a:p>
            <a:r>
              <a:rPr lang="en-US" dirty="0"/>
              <a:t>December</a:t>
            </a:r>
            <a:endParaRPr lang="ru-RU" dirty="0"/>
          </a:p>
        </p:txBody>
      </p:sp>
      <p:sp>
        <p:nvSpPr>
          <p:cNvPr id="2" name="Text Placeholder 1">
            <a:extLst>
              <a:ext uri="{FF2B5EF4-FFF2-40B4-BE49-F238E27FC236}">
                <a16:creationId xmlns:a16="http://schemas.microsoft.com/office/drawing/2014/main" id="{7D65CF0B-BB68-4A49-91EE-96E78E8CAD61}"/>
              </a:ext>
            </a:extLst>
          </p:cNvPr>
          <p:cNvSpPr>
            <a:spLocks noGrp="1"/>
          </p:cNvSpPr>
          <p:nvPr>
            <p:ph type="body" sz="quarter" idx="21"/>
          </p:nvPr>
        </p:nvSpPr>
        <p:spPr/>
        <p:txBody>
          <a:bodyPr/>
          <a:lstStyle/>
          <a:p>
            <a:r>
              <a:rPr lang="en-US" dirty="0"/>
              <a:t>2022</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US" sz="3500" dirty="0"/>
              <a:t>Maximum Entropy (</a:t>
            </a:r>
            <a:r>
              <a:rPr lang="en-US" sz="3500" dirty="0" err="1"/>
              <a:t>MaxEnt</a:t>
            </a:r>
            <a:r>
              <a:rPr lang="en-US" sz="3500" dirty="0"/>
              <a:t>) model-based prediction of potential Southeastern Bering Sea (SEBS) krill distributions</a:t>
            </a:r>
            <a:endParaRPr lang="ru-RU" sz="3500"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p:txBody>
          <a:bodyPr/>
          <a:lstStyle/>
          <a:p>
            <a:r>
              <a:rPr lang="en-US" dirty="0"/>
              <a:t>Sabrina Groves</a:t>
            </a:r>
            <a:endParaRPr lang="ru-RU" dirty="0"/>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841248" y="1652338"/>
            <a:ext cx="4357688" cy="1754850"/>
          </a:xfrm>
        </p:spPr>
        <p:txBody>
          <a:bodyPr>
            <a:normAutofit/>
          </a:bodyPr>
          <a:lstStyle/>
          <a:p>
            <a:r>
              <a:rPr lang="en-US" dirty="0" err="1"/>
              <a:t>MaxEnt</a:t>
            </a:r>
            <a:r>
              <a:rPr lang="en-US" dirty="0"/>
              <a:t> Model</a:t>
            </a:r>
            <a:br>
              <a:rPr lang="en-US" dirty="0"/>
            </a:br>
            <a:r>
              <a:rPr lang="en-US" dirty="0"/>
              <a:t>(1995-2018)</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p:txBody>
          <a:bodyPr/>
          <a:lstStyle/>
          <a:p>
            <a:r>
              <a:rPr lang="en-US" dirty="0"/>
              <a:t>Predictors:</a:t>
            </a:r>
          </a:p>
          <a:p>
            <a:pPr marL="342900" indent="-342900">
              <a:buFont typeface="Arial" panose="020B0604020202020204" pitchFamily="34" charset="0"/>
              <a:buChar char="•"/>
            </a:pPr>
            <a:r>
              <a:rPr lang="en-US" dirty="0"/>
              <a:t>Chlorophyll A Concentration</a:t>
            </a:r>
          </a:p>
          <a:p>
            <a:pPr marL="342900" indent="-342900">
              <a:buFont typeface="Arial" panose="020B0604020202020204" pitchFamily="34" charset="0"/>
              <a:buChar char="•"/>
            </a:pPr>
            <a:r>
              <a:rPr lang="en-US" dirty="0"/>
              <a:t>Sea Surface Temperature</a:t>
            </a:r>
          </a:p>
          <a:p>
            <a:pPr marL="342900" indent="-342900">
              <a:buFont typeface="Arial" panose="020B0604020202020204" pitchFamily="34" charset="0"/>
              <a:buChar char="•"/>
            </a:pPr>
            <a:r>
              <a:rPr lang="en-US" dirty="0"/>
              <a:t>Bathymetry</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10</a:t>
            </a:fld>
            <a:endParaRPr lang="en-US" dirty="0"/>
          </a:p>
        </p:txBody>
      </p:sp>
      <p:pic>
        <p:nvPicPr>
          <p:cNvPr id="8" name="Picture 7" descr="Chart, scatter chart&#10;&#10;Description automatically generated">
            <a:extLst>
              <a:ext uri="{FF2B5EF4-FFF2-40B4-BE49-F238E27FC236}">
                <a16:creationId xmlns:a16="http://schemas.microsoft.com/office/drawing/2014/main" id="{FE4DA677-F5EA-D15D-C170-C5A486AF6764}"/>
              </a:ext>
            </a:extLst>
          </p:cNvPr>
          <p:cNvPicPr>
            <a:picLocks noChangeAspect="1"/>
          </p:cNvPicPr>
          <p:nvPr/>
        </p:nvPicPr>
        <p:blipFill rotWithShape="1">
          <a:blip r:embed="rId3">
            <a:extLst>
              <a:ext uri="{28A0092B-C50C-407E-A947-70E740481C1C}">
                <a14:useLocalDpi xmlns:a14="http://schemas.microsoft.com/office/drawing/2010/main" val="0"/>
              </a:ext>
            </a:extLst>
          </a:blip>
          <a:srcRect l="2602" t="9478" b="8029"/>
          <a:stretch/>
        </p:blipFill>
        <p:spPr bwMode="auto">
          <a:xfrm>
            <a:off x="5006431" y="1079915"/>
            <a:ext cx="6801962" cy="3545305"/>
          </a:xfrm>
          <a:prstGeom prst="rect">
            <a:avLst/>
          </a:prstGeom>
          <a:noFill/>
          <a:ln>
            <a:noFill/>
          </a:ln>
        </p:spPr>
      </p:pic>
      <p:sp>
        <p:nvSpPr>
          <p:cNvPr id="10" name="Text Placeholder 6">
            <a:extLst>
              <a:ext uri="{FF2B5EF4-FFF2-40B4-BE49-F238E27FC236}">
                <a16:creationId xmlns:a16="http://schemas.microsoft.com/office/drawing/2014/main" id="{0677BD91-58D9-B45B-609D-3169EB8DADF4}"/>
              </a:ext>
            </a:extLst>
          </p:cNvPr>
          <p:cNvSpPr txBox="1">
            <a:spLocks/>
          </p:cNvSpPr>
          <p:nvPr/>
        </p:nvSpPr>
        <p:spPr>
          <a:xfrm>
            <a:off x="5006431" y="4741964"/>
            <a:ext cx="6801962" cy="10361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Thinned krill distribution with average Chlorophyll A concentration </a:t>
            </a:r>
          </a:p>
        </p:txBody>
      </p:sp>
    </p:spTree>
    <p:extLst>
      <p:ext uri="{BB962C8B-B14F-4D97-AF65-F5344CB8AC3E}">
        <p14:creationId xmlns:p14="http://schemas.microsoft.com/office/powerpoint/2010/main" val="612177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841248" y="1652338"/>
            <a:ext cx="4357688" cy="1754850"/>
          </a:xfrm>
        </p:spPr>
        <p:txBody>
          <a:bodyPr>
            <a:normAutofit/>
          </a:bodyPr>
          <a:lstStyle/>
          <a:p>
            <a:r>
              <a:rPr lang="en-US" dirty="0"/>
              <a:t>Check for</a:t>
            </a:r>
            <a:br>
              <a:rPr lang="en-US" dirty="0"/>
            </a:br>
            <a:r>
              <a:rPr lang="en-US" dirty="0"/>
              <a:t>Multicollinearity</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p:txBody>
          <a:bodyPr/>
          <a:lstStyle/>
          <a:p>
            <a:r>
              <a:rPr lang="en-US" dirty="0"/>
              <a:t>Layers:</a:t>
            </a:r>
          </a:p>
          <a:p>
            <a:r>
              <a:rPr lang="en-US" dirty="0"/>
              <a:t>1) Chlorophyll A Concentration</a:t>
            </a:r>
          </a:p>
          <a:p>
            <a:r>
              <a:rPr lang="en-US" dirty="0"/>
              <a:t>2) Sea Surface Temperature</a:t>
            </a:r>
          </a:p>
          <a:p>
            <a:r>
              <a:rPr lang="en-US" dirty="0"/>
              <a:t>3) Bathymetry</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11</a:t>
            </a:fld>
            <a:endParaRPr lang="en-US" dirty="0"/>
          </a:p>
        </p:txBody>
      </p:sp>
      <p:pic>
        <p:nvPicPr>
          <p:cNvPr id="7" name="Picture 6">
            <a:extLst>
              <a:ext uri="{FF2B5EF4-FFF2-40B4-BE49-F238E27FC236}">
                <a16:creationId xmlns:a16="http://schemas.microsoft.com/office/drawing/2014/main" id="{1E47E994-5516-8DFE-36BD-284A3A360508}"/>
              </a:ext>
            </a:extLst>
          </p:cNvPr>
          <p:cNvPicPr>
            <a:picLocks noChangeAspect="1"/>
          </p:cNvPicPr>
          <p:nvPr/>
        </p:nvPicPr>
        <p:blipFill>
          <a:blip r:embed="rId3"/>
          <a:stretch>
            <a:fillRect/>
          </a:stretch>
        </p:blipFill>
        <p:spPr>
          <a:xfrm>
            <a:off x="6370721" y="493422"/>
            <a:ext cx="5487166" cy="1781424"/>
          </a:xfrm>
          <a:prstGeom prst="rect">
            <a:avLst/>
          </a:prstGeom>
        </p:spPr>
      </p:pic>
      <p:pic>
        <p:nvPicPr>
          <p:cNvPr id="13" name="Picture 12">
            <a:extLst>
              <a:ext uri="{FF2B5EF4-FFF2-40B4-BE49-F238E27FC236}">
                <a16:creationId xmlns:a16="http://schemas.microsoft.com/office/drawing/2014/main" id="{42F753ED-3102-4182-580B-DA6A90FA328D}"/>
              </a:ext>
            </a:extLst>
          </p:cNvPr>
          <p:cNvPicPr>
            <a:picLocks noChangeAspect="1"/>
          </p:cNvPicPr>
          <p:nvPr/>
        </p:nvPicPr>
        <p:blipFill>
          <a:blip r:embed="rId4"/>
          <a:stretch>
            <a:fillRect/>
          </a:stretch>
        </p:blipFill>
        <p:spPr>
          <a:xfrm>
            <a:off x="5319360" y="2529763"/>
            <a:ext cx="6538527" cy="4023709"/>
          </a:xfrm>
          <a:prstGeom prst="rect">
            <a:avLst/>
          </a:prstGeom>
        </p:spPr>
      </p:pic>
    </p:spTree>
    <p:extLst>
      <p:ext uri="{BB962C8B-B14F-4D97-AF65-F5344CB8AC3E}">
        <p14:creationId xmlns:p14="http://schemas.microsoft.com/office/powerpoint/2010/main" val="565029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841248" y="2071685"/>
            <a:ext cx="4357688" cy="1325563"/>
          </a:xfrm>
        </p:spPr>
        <p:txBody>
          <a:bodyPr/>
          <a:lstStyle/>
          <a:p>
            <a:r>
              <a:rPr lang="en-US" dirty="0"/>
              <a:t>1995-2000</a:t>
            </a:r>
          </a:p>
        </p:txBody>
      </p:sp>
      <p:pic>
        <p:nvPicPr>
          <p:cNvPr id="3" name="Picture 2" descr="Chart, scatter chart&#10;&#10;Description automatically generated">
            <a:extLst>
              <a:ext uri="{FF2B5EF4-FFF2-40B4-BE49-F238E27FC236}">
                <a16:creationId xmlns:a16="http://schemas.microsoft.com/office/drawing/2014/main" id="{C8CA5B37-DC2B-2893-0D80-7475A4FBD6B5}"/>
              </a:ext>
            </a:extLst>
          </p:cNvPr>
          <p:cNvPicPr>
            <a:picLocks noChangeAspect="1"/>
          </p:cNvPicPr>
          <p:nvPr/>
        </p:nvPicPr>
        <p:blipFill rotWithShape="1">
          <a:blip r:embed="rId3">
            <a:extLst>
              <a:ext uri="{28A0092B-C50C-407E-A947-70E740481C1C}">
                <a14:useLocalDpi xmlns:a14="http://schemas.microsoft.com/office/drawing/2010/main" val="0"/>
              </a:ext>
            </a:extLst>
          </a:blip>
          <a:srcRect l="3120" t="11341" b="7957"/>
          <a:stretch/>
        </p:blipFill>
        <p:spPr bwMode="auto">
          <a:xfrm>
            <a:off x="277693" y="374391"/>
            <a:ext cx="5758149" cy="2951749"/>
          </a:xfrm>
          <a:prstGeom prst="rect">
            <a:avLst/>
          </a:prstGeom>
          <a:noFill/>
          <a:ln>
            <a:noFill/>
          </a:ln>
        </p:spPr>
      </p:pic>
      <p:pic>
        <p:nvPicPr>
          <p:cNvPr id="7" name="Picture 6" descr="Text&#10;&#10;Description automatically generated">
            <a:extLst>
              <a:ext uri="{FF2B5EF4-FFF2-40B4-BE49-F238E27FC236}">
                <a16:creationId xmlns:a16="http://schemas.microsoft.com/office/drawing/2014/main" id="{D346D9C2-9673-9746-CDE4-CB0687494605}"/>
              </a:ext>
            </a:extLst>
          </p:cNvPr>
          <p:cNvPicPr>
            <a:picLocks noChangeAspect="1"/>
          </p:cNvPicPr>
          <p:nvPr/>
        </p:nvPicPr>
        <p:blipFill rotWithShape="1">
          <a:blip r:embed="rId4"/>
          <a:srcRect r="1872"/>
          <a:stretch/>
        </p:blipFill>
        <p:spPr>
          <a:xfrm>
            <a:off x="6156159" y="3460752"/>
            <a:ext cx="5638510" cy="2873059"/>
          </a:xfrm>
          <a:prstGeom prst="rect">
            <a:avLst/>
          </a:prstGeom>
        </p:spPr>
      </p:pic>
      <p:pic>
        <p:nvPicPr>
          <p:cNvPr id="9" name="Picture 8">
            <a:extLst>
              <a:ext uri="{FF2B5EF4-FFF2-40B4-BE49-F238E27FC236}">
                <a16:creationId xmlns:a16="http://schemas.microsoft.com/office/drawing/2014/main" id="{989CC653-6593-05D4-EEFC-5944E20DE8FE}"/>
              </a:ext>
            </a:extLst>
          </p:cNvPr>
          <p:cNvPicPr>
            <a:picLocks noChangeAspect="1"/>
          </p:cNvPicPr>
          <p:nvPr/>
        </p:nvPicPr>
        <p:blipFill rotWithShape="1">
          <a:blip r:embed="rId5"/>
          <a:srcRect l="3400" t="11540" b="6997"/>
          <a:stretch/>
        </p:blipFill>
        <p:spPr>
          <a:xfrm>
            <a:off x="6156160" y="374391"/>
            <a:ext cx="5638509" cy="2926080"/>
          </a:xfrm>
          <a:prstGeom prst="rect">
            <a:avLst/>
          </a:prstGeom>
        </p:spPr>
      </p:pic>
      <p:pic>
        <p:nvPicPr>
          <p:cNvPr id="10" name="Picture 9" descr="Chart&#10;&#10;Description automatically generated">
            <a:extLst>
              <a:ext uri="{FF2B5EF4-FFF2-40B4-BE49-F238E27FC236}">
                <a16:creationId xmlns:a16="http://schemas.microsoft.com/office/drawing/2014/main" id="{736B3394-F9C2-7499-CD2F-010BAB20CED4}"/>
              </a:ext>
            </a:extLst>
          </p:cNvPr>
          <p:cNvPicPr>
            <a:picLocks noChangeAspect="1"/>
          </p:cNvPicPr>
          <p:nvPr/>
        </p:nvPicPr>
        <p:blipFill rotWithShape="1">
          <a:blip r:embed="rId6"/>
          <a:srcRect l="3120" t="10188" b="9110"/>
          <a:stretch/>
        </p:blipFill>
        <p:spPr>
          <a:xfrm>
            <a:off x="276402" y="3460752"/>
            <a:ext cx="5758149" cy="2951750"/>
          </a:xfrm>
          <a:prstGeom prst="rect">
            <a:avLst/>
          </a:prstGeom>
        </p:spPr>
      </p:pic>
    </p:spTree>
    <p:extLst>
      <p:ext uri="{BB962C8B-B14F-4D97-AF65-F5344CB8AC3E}">
        <p14:creationId xmlns:p14="http://schemas.microsoft.com/office/powerpoint/2010/main" val="1034089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49191856-B1A0-03DE-1CEA-565ECCBA1491}"/>
              </a:ext>
            </a:extLst>
          </p:cNvPr>
          <p:cNvSpPr txBox="1">
            <a:spLocks/>
          </p:cNvSpPr>
          <p:nvPr/>
        </p:nvSpPr>
        <p:spPr>
          <a:xfrm>
            <a:off x="324676" y="2532068"/>
            <a:ext cx="3714751" cy="10361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rPr>
              <a:t>Linear Features</a:t>
            </a:r>
          </a:p>
        </p:txBody>
      </p:sp>
      <p:pic>
        <p:nvPicPr>
          <p:cNvPr id="15" name="Picture 14">
            <a:extLst>
              <a:ext uri="{FF2B5EF4-FFF2-40B4-BE49-F238E27FC236}">
                <a16:creationId xmlns:a16="http://schemas.microsoft.com/office/drawing/2014/main" id="{EC5A79E7-89E5-FCDF-DAFC-5A0A4515550F}"/>
              </a:ext>
            </a:extLst>
          </p:cNvPr>
          <p:cNvPicPr>
            <a:picLocks noChangeAspect="1"/>
          </p:cNvPicPr>
          <p:nvPr/>
        </p:nvPicPr>
        <p:blipFill>
          <a:blip r:embed="rId3"/>
          <a:stretch>
            <a:fillRect/>
          </a:stretch>
        </p:blipFill>
        <p:spPr>
          <a:xfrm>
            <a:off x="4158415" y="234368"/>
            <a:ext cx="3714750" cy="2286000"/>
          </a:xfrm>
          <a:prstGeom prst="rect">
            <a:avLst/>
          </a:prstGeom>
        </p:spPr>
      </p:pic>
      <p:sp>
        <p:nvSpPr>
          <p:cNvPr id="16" name="Text Placeholder 6">
            <a:extLst>
              <a:ext uri="{FF2B5EF4-FFF2-40B4-BE49-F238E27FC236}">
                <a16:creationId xmlns:a16="http://schemas.microsoft.com/office/drawing/2014/main" id="{73D3F244-FD7E-6869-9A3A-C2D6660A6DA7}"/>
              </a:ext>
            </a:extLst>
          </p:cNvPr>
          <p:cNvSpPr txBox="1">
            <a:spLocks/>
          </p:cNvSpPr>
          <p:nvPr/>
        </p:nvSpPr>
        <p:spPr>
          <a:xfrm>
            <a:off x="4158415" y="2532068"/>
            <a:ext cx="3714750" cy="1036122"/>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rPr>
              <a:t>Default Features &amp; Bias-Corrected Background</a:t>
            </a:r>
          </a:p>
        </p:txBody>
      </p:sp>
      <p:pic>
        <p:nvPicPr>
          <p:cNvPr id="17" name="Picture 16">
            <a:extLst>
              <a:ext uri="{FF2B5EF4-FFF2-40B4-BE49-F238E27FC236}">
                <a16:creationId xmlns:a16="http://schemas.microsoft.com/office/drawing/2014/main" id="{866242B3-3D59-A931-3BA3-EC3CA52410DB}"/>
              </a:ext>
            </a:extLst>
          </p:cNvPr>
          <p:cNvPicPr>
            <a:picLocks noChangeAspect="1"/>
          </p:cNvPicPr>
          <p:nvPr/>
        </p:nvPicPr>
        <p:blipFill>
          <a:blip r:embed="rId4"/>
          <a:stretch>
            <a:fillRect/>
          </a:stretch>
        </p:blipFill>
        <p:spPr>
          <a:xfrm>
            <a:off x="4158415" y="3429000"/>
            <a:ext cx="3714750" cy="2286000"/>
          </a:xfrm>
          <a:prstGeom prst="rect">
            <a:avLst/>
          </a:prstGeom>
        </p:spPr>
      </p:pic>
      <p:pic>
        <p:nvPicPr>
          <p:cNvPr id="18" name="Picture 17">
            <a:extLst>
              <a:ext uri="{FF2B5EF4-FFF2-40B4-BE49-F238E27FC236}">
                <a16:creationId xmlns:a16="http://schemas.microsoft.com/office/drawing/2014/main" id="{CDCEB970-F3A9-A520-270A-ED62FE8BE197}"/>
              </a:ext>
            </a:extLst>
          </p:cNvPr>
          <p:cNvPicPr>
            <a:picLocks noChangeAspect="1"/>
          </p:cNvPicPr>
          <p:nvPr/>
        </p:nvPicPr>
        <p:blipFill>
          <a:blip r:embed="rId5"/>
          <a:stretch>
            <a:fillRect/>
          </a:stretch>
        </p:blipFill>
        <p:spPr>
          <a:xfrm>
            <a:off x="324676" y="234368"/>
            <a:ext cx="3714750" cy="2286000"/>
          </a:xfrm>
          <a:prstGeom prst="rect">
            <a:avLst/>
          </a:prstGeom>
        </p:spPr>
      </p:pic>
      <p:pic>
        <p:nvPicPr>
          <p:cNvPr id="19" name="Picture 18">
            <a:extLst>
              <a:ext uri="{FF2B5EF4-FFF2-40B4-BE49-F238E27FC236}">
                <a16:creationId xmlns:a16="http://schemas.microsoft.com/office/drawing/2014/main" id="{D6100E5C-C2B5-DBB9-5894-D7E8D7E60883}"/>
              </a:ext>
            </a:extLst>
          </p:cNvPr>
          <p:cNvPicPr>
            <a:picLocks noChangeAspect="1"/>
          </p:cNvPicPr>
          <p:nvPr/>
        </p:nvPicPr>
        <p:blipFill>
          <a:blip r:embed="rId6"/>
          <a:stretch>
            <a:fillRect/>
          </a:stretch>
        </p:blipFill>
        <p:spPr>
          <a:xfrm>
            <a:off x="324676" y="3429000"/>
            <a:ext cx="3714750" cy="2286000"/>
          </a:xfrm>
          <a:prstGeom prst="rect">
            <a:avLst/>
          </a:prstGeom>
        </p:spPr>
      </p:pic>
      <p:sp>
        <p:nvSpPr>
          <p:cNvPr id="20" name="Text Placeholder 6">
            <a:extLst>
              <a:ext uri="{FF2B5EF4-FFF2-40B4-BE49-F238E27FC236}">
                <a16:creationId xmlns:a16="http://schemas.microsoft.com/office/drawing/2014/main" id="{A71DED5F-FCFE-8018-6612-FD67920B9AD5}"/>
              </a:ext>
            </a:extLst>
          </p:cNvPr>
          <p:cNvSpPr txBox="1">
            <a:spLocks/>
          </p:cNvSpPr>
          <p:nvPr/>
        </p:nvSpPr>
        <p:spPr>
          <a:xfrm>
            <a:off x="324675" y="5715000"/>
            <a:ext cx="3714750" cy="10361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rPr>
              <a:t>Standard Deviation</a:t>
            </a:r>
          </a:p>
        </p:txBody>
      </p:sp>
      <p:sp>
        <p:nvSpPr>
          <p:cNvPr id="21" name="Text Placeholder 6">
            <a:extLst>
              <a:ext uri="{FF2B5EF4-FFF2-40B4-BE49-F238E27FC236}">
                <a16:creationId xmlns:a16="http://schemas.microsoft.com/office/drawing/2014/main" id="{8C49DEE1-B41E-A008-E648-96C408D4A0AA}"/>
              </a:ext>
            </a:extLst>
          </p:cNvPr>
          <p:cNvSpPr txBox="1">
            <a:spLocks/>
          </p:cNvSpPr>
          <p:nvPr/>
        </p:nvSpPr>
        <p:spPr>
          <a:xfrm>
            <a:off x="4158413" y="5694947"/>
            <a:ext cx="3714751" cy="10361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rPr>
              <a:t>Standard Deviation</a:t>
            </a:r>
          </a:p>
        </p:txBody>
      </p:sp>
      <p:pic>
        <p:nvPicPr>
          <p:cNvPr id="22" name="Picture 21">
            <a:extLst>
              <a:ext uri="{FF2B5EF4-FFF2-40B4-BE49-F238E27FC236}">
                <a16:creationId xmlns:a16="http://schemas.microsoft.com/office/drawing/2014/main" id="{1CC516D3-811F-3B86-2514-01D1DBBBC943}"/>
              </a:ext>
            </a:extLst>
          </p:cNvPr>
          <p:cNvPicPr>
            <a:picLocks noChangeAspect="1"/>
          </p:cNvPicPr>
          <p:nvPr/>
        </p:nvPicPr>
        <p:blipFill>
          <a:blip r:embed="rId7"/>
          <a:stretch>
            <a:fillRect/>
          </a:stretch>
        </p:blipFill>
        <p:spPr>
          <a:xfrm>
            <a:off x="7992153" y="246068"/>
            <a:ext cx="3714750" cy="2286000"/>
          </a:xfrm>
          <a:prstGeom prst="rect">
            <a:avLst/>
          </a:prstGeom>
        </p:spPr>
      </p:pic>
      <p:pic>
        <p:nvPicPr>
          <p:cNvPr id="23" name="Picture 22">
            <a:extLst>
              <a:ext uri="{FF2B5EF4-FFF2-40B4-BE49-F238E27FC236}">
                <a16:creationId xmlns:a16="http://schemas.microsoft.com/office/drawing/2014/main" id="{401A7DA0-37D9-D1A0-1368-2F19201FE3A2}"/>
              </a:ext>
            </a:extLst>
          </p:cNvPr>
          <p:cNvPicPr>
            <a:picLocks noChangeAspect="1"/>
          </p:cNvPicPr>
          <p:nvPr/>
        </p:nvPicPr>
        <p:blipFill>
          <a:blip r:embed="rId8"/>
          <a:stretch>
            <a:fillRect/>
          </a:stretch>
        </p:blipFill>
        <p:spPr>
          <a:xfrm>
            <a:off x="7992153" y="3429000"/>
            <a:ext cx="3714750" cy="2286000"/>
          </a:xfrm>
          <a:prstGeom prst="rect">
            <a:avLst/>
          </a:prstGeom>
        </p:spPr>
      </p:pic>
      <p:sp>
        <p:nvSpPr>
          <p:cNvPr id="24" name="Text Placeholder 6">
            <a:extLst>
              <a:ext uri="{FF2B5EF4-FFF2-40B4-BE49-F238E27FC236}">
                <a16:creationId xmlns:a16="http://schemas.microsoft.com/office/drawing/2014/main" id="{AC60A637-C86F-64DF-F29F-D79ADA6BC64F}"/>
              </a:ext>
            </a:extLst>
          </p:cNvPr>
          <p:cNvSpPr txBox="1">
            <a:spLocks/>
          </p:cNvSpPr>
          <p:nvPr/>
        </p:nvSpPr>
        <p:spPr>
          <a:xfrm>
            <a:off x="7992151" y="5715000"/>
            <a:ext cx="3714752" cy="10361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rPr>
              <a:t>Standard Deviation</a:t>
            </a:r>
          </a:p>
        </p:txBody>
      </p:sp>
      <p:sp>
        <p:nvSpPr>
          <p:cNvPr id="25" name="Text Placeholder 6">
            <a:extLst>
              <a:ext uri="{FF2B5EF4-FFF2-40B4-BE49-F238E27FC236}">
                <a16:creationId xmlns:a16="http://schemas.microsoft.com/office/drawing/2014/main" id="{491A32E9-4625-2E6F-90AB-27B841F1AE73}"/>
              </a:ext>
            </a:extLst>
          </p:cNvPr>
          <p:cNvSpPr txBox="1">
            <a:spLocks/>
          </p:cNvSpPr>
          <p:nvPr/>
        </p:nvSpPr>
        <p:spPr>
          <a:xfrm>
            <a:off x="7992149" y="2543768"/>
            <a:ext cx="3714753" cy="10361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rPr>
              <a:t>Linear Features &amp; Sampling Bias</a:t>
            </a:r>
          </a:p>
        </p:txBody>
      </p:sp>
    </p:spTree>
    <p:extLst>
      <p:ext uri="{BB962C8B-B14F-4D97-AF65-F5344CB8AC3E}">
        <p14:creationId xmlns:p14="http://schemas.microsoft.com/office/powerpoint/2010/main" val="386195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776828-B245-E4EA-C570-FCEA07BAA91C}"/>
              </a:ext>
            </a:extLst>
          </p:cNvPr>
          <p:cNvPicPr>
            <a:picLocks noChangeAspect="1"/>
          </p:cNvPicPr>
          <p:nvPr/>
        </p:nvPicPr>
        <p:blipFill rotWithShape="1">
          <a:blip r:embed="rId3"/>
          <a:srcRect t="12787"/>
          <a:stretch/>
        </p:blipFill>
        <p:spPr>
          <a:xfrm>
            <a:off x="227915" y="267319"/>
            <a:ext cx="4754880" cy="2551908"/>
          </a:xfrm>
          <a:prstGeom prst="rect">
            <a:avLst/>
          </a:prstGeom>
        </p:spPr>
      </p:pic>
      <p:sp>
        <p:nvSpPr>
          <p:cNvPr id="4" name="Text Placeholder 6">
            <a:extLst>
              <a:ext uri="{FF2B5EF4-FFF2-40B4-BE49-F238E27FC236}">
                <a16:creationId xmlns:a16="http://schemas.microsoft.com/office/drawing/2014/main" id="{5716E709-506D-1260-DF55-99CDBB989763}"/>
              </a:ext>
            </a:extLst>
          </p:cNvPr>
          <p:cNvSpPr txBox="1">
            <a:spLocks/>
          </p:cNvSpPr>
          <p:nvPr/>
        </p:nvSpPr>
        <p:spPr>
          <a:xfrm>
            <a:off x="227915" y="2819227"/>
            <a:ext cx="4754880" cy="10066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solidFill>
                  <a:schemeClr val="bg1"/>
                </a:solidFill>
              </a:rPr>
              <a:t>Estimated Underlying Sampling Bias</a:t>
            </a:r>
          </a:p>
        </p:txBody>
      </p:sp>
      <p:pic>
        <p:nvPicPr>
          <p:cNvPr id="6" name="Picture 5">
            <a:extLst>
              <a:ext uri="{FF2B5EF4-FFF2-40B4-BE49-F238E27FC236}">
                <a16:creationId xmlns:a16="http://schemas.microsoft.com/office/drawing/2014/main" id="{9D5BB201-F67A-AAA2-772E-3C2BD1F53965}"/>
              </a:ext>
            </a:extLst>
          </p:cNvPr>
          <p:cNvPicPr>
            <a:picLocks noChangeAspect="1"/>
          </p:cNvPicPr>
          <p:nvPr/>
        </p:nvPicPr>
        <p:blipFill>
          <a:blip r:embed="rId4"/>
          <a:stretch>
            <a:fillRect/>
          </a:stretch>
        </p:blipFill>
        <p:spPr>
          <a:xfrm>
            <a:off x="227915" y="3379854"/>
            <a:ext cx="4957384" cy="3108960"/>
          </a:xfrm>
          <a:prstGeom prst="rect">
            <a:avLst/>
          </a:prstGeom>
        </p:spPr>
      </p:pic>
      <p:pic>
        <p:nvPicPr>
          <p:cNvPr id="8" name="Picture 7">
            <a:extLst>
              <a:ext uri="{FF2B5EF4-FFF2-40B4-BE49-F238E27FC236}">
                <a16:creationId xmlns:a16="http://schemas.microsoft.com/office/drawing/2014/main" id="{DBDEBE53-7D0A-169E-5EAB-D44D76EBD683}"/>
              </a:ext>
            </a:extLst>
          </p:cNvPr>
          <p:cNvPicPr>
            <a:picLocks noChangeAspect="1"/>
          </p:cNvPicPr>
          <p:nvPr/>
        </p:nvPicPr>
        <p:blipFill>
          <a:blip r:embed="rId5"/>
          <a:stretch>
            <a:fillRect/>
          </a:stretch>
        </p:blipFill>
        <p:spPr>
          <a:xfrm>
            <a:off x="5185299" y="213576"/>
            <a:ext cx="4839267" cy="3108960"/>
          </a:xfrm>
          <a:prstGeom prst="rect">
            <a:avLst/>
          </a:prstGeom>
        </p:spPr>
      </p:pic>
      <p:pic>
        <p:nvPicPr>
          <p:cNvPr id="10" name="Picture 9">
            <a:extLst>
              <a:ext uri="{FF2B5EF4-FFF2-40B4-BE49-F238E27FC236}">
                <a16:creationId xmlns:a16="http://schemas.microsoft.com/office/drawing/2014/main" id="{9F223D84-B9A2-9792-3E59-60FB574FB46F}"/>
              </a:ext>
            </a:extLst>
          </p:cNvPr>
          <p:cNvPicPr>
            <a:picLocks noChangeAspect="1"/>
          </p:cNvPicPr>
          <p:nvPr/>
        </p:nvPicPr>
        <p:blipFill>
          <a:blip r:embed="rId6"/>
          <a:stretch>
            <a:fillRect/>
          </a:stretch>
        </p:blipFill>
        <p:spPr>
          <a:xfrm>
            <a:off x="5272311" y="3429000"/>
            <a:ext cx="6449416" cy="1280160"/>
          </a:xfrm>
          <a:prstGeom prst="rect">
            <a:avLst/>
          </a:prstGeom>
        </p:spPr>
      </p:pic>
      <p:pic>
        <p:nvPicPr>
          <p:cNvPr id="12" name="Picture 11">
            <a:extLst>
              <a:ext uri="{FF2B5EF4-FFF2-40B4-BE49-F238E27FC236}">
                <a16:creationId xmlns:a16="http://schemas.microsoft.com/office/drawing/2014/main" id="{1B9106F4-B898-483C-B488-AEFEB62FC3BB}"/>
              </a:ext>
            </a:extLst>
          </p:cNvPr>
          <p:cNvPicPr>
            <a:picLocks noChangeAspect="1"/>
          </p:cNvPicPr>
          <p:nvPr/>
        </p:nvPicPr>
        <p:blipFill>
          <a:blip r:embed="rId7"/>
          <a:stretch>
            <a:fillRect/>
          </a:stretch>
        </p:blipFill>
        <p:spPr>
          <a:xfrm>
            <a:off x="5605634" y="4934334"/>
            <a:ext cx="4734586" cy="1286054"/>
          </a:xfrm>
          <a:prstGeom prst="rect">
            <a:avLst/>
          </a:prstGeom>
        </p:spPr>
      </p:pic>
      <p:sp>
        <p:nvSpPr>
          <p:cNvPr id="13" name="TextBox 12">
            <a:extLst>
              <a:ext uri="{FF2B5EF4-FFF2-40B4-BE49-F238E27FC236}">
                <a16:creationId xmlns:a16="http://schemas.microsoft.com/office/drawing/2014/main" id="{4B8FA9AD-66D2-ED8C-A91D-3332430EFA71}"/>
              </a:ext>
            </a:extLst>
          </p:cNvPr>
          <p:cNvSpPr txBox="1"/>
          <p:nvPr/>
        </p:nvSpPr>
        <p:spPr>
          <a:xfrm>
            <a:off x="866273" y="465221"/>
            <a:ext cx="497305" cy="369332"/>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a)</a:t>
            </a:r>
          </a:p>
        </p:txBody>
      </p:sp>
      <p:sp>
        <p:nvSpPr>
          <p:cNvPr id="26" name="TextBox 25">
            <a:extLst>
              <a:ext uri="{FF2B5EF4-FFF2-40B4-BE49-F238E27FC236}">
                <a16:creationId xmlns:a16="http://schemas.microsoft.com/office/drawing/2014/main" id="{1BC4EB78-BA15-5F08-72B8-DE5635BCB2E8}"/>
              </a:ext>
            </a:extLst>
          </p:cNvPr>
          <p:cNvSpPr txBox="1"/>
          <p:nvPr/>
        </p:nvSpPr>
        <p:spPr>
          <a:xfrm>
            <a:off x="3826041" y="3993077"/>
            <a:ext cx="497305" cy="369332"/>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b)</a:t>
            </a:r>
          </a:p>
        </p:txBody>
      </p:sp>
      <p:sp>
        <p:nvSpPr>
          <p:cNvPr id="27" name="TextBox 26">
            <a:extLst>
              <a:ext uri="{FF2B5EF4-FFF2-40B4-BE49-F238E27FC236}">
                <a16:creationId xmlns:a16="http://schemas.microsoft.com/office/drawing/2014/main" id="{DA2AA631-8ADC-602C-2DB8-998781928033}"/>
              </a:ext>
            </a:extLst>
          </p:cNvPr>
          <p:cNvSpPr txBox="1"/>
          <p:nvPr/>
        </p:nvSpPr>
        <p:spPr>
          <a:xfrm>
            <a:off x="8855241" y="834553"/>
            <a:ext cx="497305" cy="369332"/>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c)</a:t>
            </a:r>
          </a:p>
        </p:txBody>
      </p:sp>
      <p:sp>
        <p:nvSpPr>
          <p:cNvPr id="28" name="TextBox 27">
            <a:extLst>
              <a:ext uri="{FF2B5EF4-FFF2-40B4-BE49-F238E27FC236}">
                <a16:creationId xmlns:a16="http://schemas.microsoft.com/office/drawing/2014/main" id="{25D5AFE0-86CB-A6AD-1CFB-B326304F04B2}"/>
              </a:ext>
            </a:extLst>
          </p:cNvPr>
          <p:cNvSpPr txBox="1"/>
          <p:nvPr/>
        </p:nvSpPr>
        <p:spPr>
          <a:xfrm>
            <a:off x="11224422" y="3019160"/>
            <a:ext cx="497305" cy="369332"/>
          </a:xfrm>
          <a:prstGeom prst="rect">
            <a:avLst/>
          </a:prstGeom>
          <a:noFill/>
        </p:spPr>
        <p:txBody>
          <a:bodyPr wrap="square" rtlCol="0">
            <a:spAutoFit/>
          </a:bodyPr>
          <a:lstStyle/>
          <a:p>
            <a:r>
              <a:rPr lang="en-US" dirty="0">
                <a:solidFill>
                  <a:schemeClr val="bg1"/>
                </a:solidFill>
                <a:latin typeface="Helvetica" panose="020B0604020202020204" pitchFamily="34" charset="0"/>
                <a:cs typeface="Helvetica" panose="020B0604020202020204" pitchFamily="34" charset="0"/>
              </a:rPr>
              <a:t>d)</a:t>
            </a:r>
          </a:p>
        </p:txBody>
      </p:sp>
      <p:sp>
        <p:nvSpPr>
          <p:cNvPr id="29" name="TextBox 28">
            <a:extLst>
              <a:ext uri="{FF2B5EF4-FFF2-40B4-BE49-F238E27FC236}">
                <a16:creationId xmlns:a16="http://schemas.microsoft.com/office/drawing/2014/main" id="{51C66402-D9AA-E294-C7E2-2AECD6221155}"/>
              </a:ext>
            </a:extLst>
          </p:cNvPr>
          <p:cNvSpPr txBox="1"/>
          <p:nvPr/>
        </p:nvSpPr>
        <p:spPr>
          <a:xfrm>
            <a:off x="10340220" y="5392695"/>
            <a:ext cx="497305" cy="369332"/>
          </a:xfrm>
          <a:prstGeom prst="rect">
            <a:avLst/>
          </a:prstGeom>
          <a:noFill/>
        </p:spPr>
        <p:txBody>
          <a:bodyPr wrap="square" rtlCol="0">
            <a:spAutoFit/>
          </a:bodyPr>
          <a:lstStyle/>
          <a:p>
            <a:r>
              <a:rPr lang="en-US" dirty="0">
                <a:solidFill>
                  <a:schemeClr val="bg1"/>
                </a:solidFill>
                <a:latin typeface="Helvetica" panose="020B0604020202020204" pitchFamily="34" charset="0"/>
                <a:cs typeface="Helvetica" panose="020B0604020202020204" pitchFamily="34" charset="0"/>
              </a:rPr>
              <a:t>e)</a:t>
            </a:r>
          </a:p>
        </p:txBody>
      </p:sp>
    </p:spTree>
    <p:extLst>
      <p:ext uri="{BB962C8B-B14F-4D97-AF65-F5344CB8AC3E}">
        <p14:creationId xmlns:p14="http://schemas.microsoft.com/office/powerpoint/2010/main" val="2296622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2806C0-8AE3-4975-9946-CCD70055F494}"/>
              </a:ext>
            </a:extLst>
          </p:cNvPr>
          <p:cNvSpPr>
            <a:spLocks noGrp="1"/>
          </p:cNvSpPr>
          <p:nvPr>
            <p:ph type="title"/>
          </p:nvPr>
        </p:nvSpPr>
        <p:spPr/>
        <p:txBody>
          <a:bodyPr/>
          <a:lstStyle/>
          <a:p>
            <a:r>
              <a:rPr lang="en-US" dirty="0"/>
              <a:t>Cold Pool</a:t>
            </a:r>
          </a:p>
        </p:txBody>
      </p:sp>
      <p:sp>
        <p:nvSpPr>
          <p:cNvPr id="2" name="Slide Number Placeholder 1">
            <a:extLst>
              <a:ext uri="{FF2B5EF4-FFF2-40B4-BE49-F238E27FC236}">
                <a16:creationId xmlns:a16="http://schemas.microsoft.com/office/drawing/2014/main" id="{8D8F9E36-CD39-4DDD-927C-C07E8C070A17}"/>
              </a:ext>
            </a:extLst>
          </p:cNvPr>
          <p:cNvSpPr>
            <a:spLocks noGrp="1"/>
          </p:cNvSpPr>
          <p:nvPr>
            <p:ph type="sldNum" sz="quarter" idx="10"/>
          </p:nvPr>
        </p:nvSpPr>
        <p:spPr/>
        <p:txBody>
          <a:bodyPr/>
          <a:lstStyle/>
          <a:p>
            <a:fld id="{D495E168-DA5E-4888-8D8A-92B118324C14}" type="slidenum">
              <a:rPr lang="en-US" smtClean="0"/>
              <a:pPr/>
              <a:t>15</a:t>
            </a:fld>
            <a:endParaRPr lang="en-US" dirty="0"/>
          </a:p>
        </p:txBody>
      </p:sp>
      <p:pic>
        <p:nvPicPr>
          <p:cNvPr id="6" name="Picture 5" descr="Calendar&#10;&#10;Description automatically generated">
            <a:extLst>
              <a:ext uri="{FF2B5EF4-FFF2-40B4-BE49-F238E27FC236}">
                <a16:creationId xmlns:a16="http://schemas.microsoft.com/office/drawing/2014/main" id="{C9FF5463-5784-5F16-4467-9B100A5D35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121" y="1312445"/>
            <a:ext cx="5486400" cy="4114800"/>
          </a:xfrm>
          <a:prstGeom prst="rect">
            <a:avLst/>
          </a:prstGeom>
        </p:spPr>
      </p:pic>
      <p:pic>
        <p:nvPicPr>
          <p:cNvPr id="7" name="Picture 6" descr="Calendar&#10;&#10;Description automatically generated">
            <a:extLst>
              <a:ext uri="{FF2B5EF4-FFF2-40B4-BE49-F238E27FC236}">
                <a16:creationId xmlns:a16="http://schemas.microsoft.com/office/drawing/2014/main" id="{701C17C3-64FB-A868-A5B8-1BECB640BC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312445"/>
            <a:ext cx="5477816" cy="4114800"/>
          </a:xfrm>
          <a:prstGeom prst="rect">
            <a:avLst/>
          </a:prstGeom>
        </p:spPr>
      </p:pic>
      <p:sp>
        <p:nvSpPr>
          <p:cNvPr id="9" name="TextBox 8">
            <a:extLst>
              <a:ext uri="{FF2B5EF4-FFF2-40B4-BE49-F238E27FC236}">
                <a16:creationId xmlns:a16="http://schemas.microsoft.com/office/drawing/2014/main" id="{77E40A11-7530-3F85-A024-454EAB83F6BE}"/>
              </a:ext>
            </a:extLst>
          </p:cNvPr>
          <p:cNvSpPr txBox="1"/>
          <p:nvPr/>
        </p:nvSpPr>
        <p:spPr>
          <a:xfrm>
            <a:off x="427121" y="5545555"/>
            <a:ext cx="5486400" cy="477054"/>
          </a:xfrm>
          <a:prstGeom prst="rect">
            <a:avLst/>
          </a:prstGeom>
          <a:noFill/>
        </p:spPr>
        <p:txBody>
          <a:bodyPr wrap="square">
            <a:spAutoFit/>
          </a:bodyPr>
          <a:lstStyle/>
          <a:p>
            <a:pPr marL="0" indent="0" algn="ctr">
              <a:buNone/>
            </a:pPr>
            <a:r>
              <a:rPr lang="en-US" sz="2500" dirty="0">
                <a:solidFill>
                  <a:schemeClr val="bg1"/>
                </a:solidFill>
              </a:rPr>
              <a:t>1980</a:t>
            </a:r>
          </a:p>
        </p:txBody>
      </p:sp>
      <p:sp>
        <p:nvSpPr>
          <p:cNvPr id="10" name="TextBox 9">
            <a:extLst>
              <a:ext uri="{FF2B5EF4-FFF2-40B4-BE49-F238E27FC236}">
                <a16:creationId xmlns:a16="http://schemas.microsoft.com/office/drawing/2014/main" id="{724700EF-F79C-270F-F1E4-193F7BD3C618}"/>
              </a:ext>
            </a:extLst>
          </p:cNvPr>
          <p:cNvSpPr txBox="1"/>
          <p:nvPr/>
        </p:nvSpPr>
        <p:spPr>
          <a:xfrm>
            <a:off x="6089980" y="5534338"/>
            <a:ext cx="5486400" cy="477054"/>
          </a:xfrm>
          <a:prstGeom prst="rect">
            <a:avLst/>
          </a:prstGeom>
          <a:noFill/>
        </p:spPr>
        <p:txBody>
          <a:bodyPr wrap="square">
            <a:spAutoFit/>
          </a:bodyPr>
          <a:lstStyle/>
          <a:p>
            <a:pPr marL="0" indent="0" algn="ctr">
              <a:buNone/>
            </a:pPr>
            <a:r>
              <a:rPr lang="en-US" sz="2500" dirty="0">
                <a:solidFill>
                  <a:schemeClr val="bg1"/>
                </a:solidFill>
              </a:rPr>
              <a:t>2018</a:t>
            </a:r>
          </a:p>
        </p:txBody>
      </p:sp>
    </p:spTree>
    <p:extLst>
      <p:ext uri="{BB962C8B-B14F-4D97-AF65-F5344CB8AC3E}">
        <p14:creationId xmlns:p14="http://schemas.microsoft.com/office/powerpoint/2010/main" val="491993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105E3D-A2F6-4F4F-EE87-85EA425BDD5B}"/>
              </a:ext>
            </a:extLst>
          </p:cNvPr>
          <p:cNvSpPr>
            <a:spLocks noGrp="1"/>
          </p:cNvSpPr>
          <p:nvPr>
            <p:ph type="sldNum" sz="quarter" idx="10"/>
          </p:nvPr>
        </p:nvSpPr>
        <p:spPr/>
        <p:txBody>
          <a:bodyPr/>
          <a:lstStyle/>
          <a:p>
            <a:fld id="{D495E168-DA5E-4888-8D8A-92B118324C14}" type="slidenum">
              <a:rPr lang="en-US" noProof="0" smtClean="0"/>
              <a:pPr/>
              <a:t>16</a:t>
            </a:fld>
            <a:endParaRPr lang="en-US" noProof="0" dirty="0"/>
          </a:p>
        </p:txBody>
      </p:sp>
      <p:sp>
        <p:nvSpPr>
          <p:cNvPr id="4" name="Title 3">
            <a:extLst>
              <a:ext uri="{FF2B5EF4-FFF2-40B4-BE49-F238E27FC236}">
                <a16:creationId xmlns:a16="http://schemas.microsoft.com/office/drawing/2014/main" id="{71E8ED2D-5754-B363-4E96-156A30BE4AD1}"/>
              </a:ext>
            </a:extLst>
          </p:cNvPr>
          <p:cNvSpPr>
            <a:spLocks noGrp="1"/>
          </p:cNvSpPr>
          <p:nvPr>
            <p:ph type="title"/>
          </p:nvPr>
        </p:nvSpPr>
        <p:spPr>
          <a:xfrm>
            <a:off x="5233052" y="268874"/>
            <a:ext cx="6120748" cy="920232"/>
          </a:xfrm>
        </p:spPr>
        <p:txBody>
          <a:bodyPr/>
          <a:lstStyle/>
          <a:p>
            <a:r>
              <a:rPr lang="en-US" dirty="0"/>
              <a:t>Cold Pool Extraction</a:t>
            </a:r>
          </a:p>
        </p:txBody>
      </p:sp>
      <p:pic>
        <p:nvPicPr>
          <p:cNvPr id="7" name="Picture 6">
            <a:extLst>
              <a:ext uri="{FF2B5EF4-FFF2-40B4-BE49-F238E27FC236}">
                <a16:creationId xmlns:a16="http://schemas.microsoft.com/office/drawing/2014/main" id="{3D66CB64-48C2-8605-1D17-15F97B6A4F9B}"/>
              </a:ext>
            </a:extLst>
          </p:cNvPr>
          <p:cNvPicPr>
            <a:picLocks noChangeAspect="1"/>
          </p:cNvPicPr>
          <p:nvPr/>
        </p:nvPicPr>
        <p:blipFill>
          <a:blip r:embed="rId3"/>
          <a:stretch>
            <a:fillRect/>
          </a:stretch>
        </p:blipFill>
        <p:spPr>
          <a:xfrm>
            <a:off x="4446988" y="1234440"/>
            <a:ext cx="7132320" cy="4389120"/>
          </a:xfrm>
          <a:prstGeom prst="rect">
            <a:avLst/>
          </a:prstGeom>
        </p:spPr>
      </p:pic>
      <p:pic>
        <p:nvPicPr>
          <p:cNvPr id="12" name="Picture 11">
            <a:extLst>
              <a:ext uri="{FF2B5EF4-FFF2-40B4-BE49-F238E27FC236}">
                <a16:creationId xmlns:a16="http://schemas.microsoft.com/office/drawing/2014/main" id="{1EECE4D0-BB5D-9226-925E-EA850CE58C63}"/>
              </a:ext>
            </a:extLst>
          </p:cNvPr>
          <p:cNvPicPr>
            <a:picLocks noChangeAspect="1"/>
          </p:cNvPicPr>
          <p:nvPr/>
        </p:nvPicPr>
        <p:blipFill>
          <a:blip r:embed="rId4"/>
          <a:stretch>
            <a:fillRect/>
          </a:stretch>
        </p:blipFill>
        <p:spPr>
          <a:xfrm>
            <a:off x="420420" y="544536"/>
            <a:ext cx="2961640" cy="1828800"/>
          </a:xfrm>
          <a:prstGeom prst="rect">
            <a:avLst/>
          </a:prstGeom>
        </p:spPr>
      </p:pic>
      <p:pic>
        <p:nvPicPr>
          <p:cNvPr id="13" name="image3.png" descr="Graphical user interface, text, application&#10;&#10;Description automatically generated">
            <a:extLst>
              <a:ext uri="{FF2B5EF4-FFF2-40B4-BE49-F238E27FC236}">
                <a16:creationId xmlns:a16="http://schemas.microsoft.com/office/drawing/2014/main" id="{F1B78CAA-8CD8-CA97-5A13-4EC8AE3B3CA1}"/>
              </a:ext>
            </a:extLst>
          </p:cNvPr>
          <p:cNvPicPr>
            <a:picLocks noChangeAspect="1"/>
          </p:cNvPicPr>
          <p:nvPr/>
        </p:nvPicPr>
        <p:blipFill>
          <a:blip r:embed="rId5"/>
          <a:srcRect/>
          <a:stretch>
            <a:fillRect/>
          </a:stretch>
        </p:blipFill>
        <p:spPr>
          <a:xfrm>
            <a:off x="419838" y="2540648"/>
            <a:ext cx="2962804" cy="1828800"/>
          </a:xfrm>
          <a:prstGeom prst="rect">
            <a:avLst/>
          </a:prstGeom>
          <a:ln/>
        </p:spPr>
      </p:pic>
      <p:pic>
        <p:nvPicPr>
          <p:cNvPr id="14" name="image4.png" descr="Text&#10;&#10;Description automatically generated">
            <a:extLst>
              <a:ext uri="{FF2B5EF4-FFF2-40B4-BE49-F238E27FC236}">
                <a16:creationId xmlns:a16="http://schemas.microsoft.com/office/drawing/2014/main" id="{DC78A754-AECF-22C8-3F78-2E3DC30C3DA7}"/>
              </a:ext>
            </a:extLst>
          </p:cNvPr>
          <p:cNvPicPr>
            <a:picLocks noChangeAspect="1"/>
          </p:cNvPicPr>
          <p:nvPr/>
        </p:nvPicPr>
        <p:blipFill>
          <a:blip r:embed="rId6"/>
          <a:srcRect/>
          <a:stretch>
            <a:fillRect/>
          </a:stretch>
        </p:blipFill>
        <p:spPr>
          <a:xfrm>
            <a:off x="419256" y="4562398"/>
            <a:ext cx="2962804" cy="1828800"/>
          </a:xfrm>
          <a:prstGeom prst="rect">
            <a:avLst/>
          </a:prstGeom>
          <a:ln/>
        </p:spPr>
      </p:pic>
    </p:spTree>
    <p:extLst>
      <p:ext uri="{BB962C8B-B14F-4D97-AF65-F5344CB8AC3E}">
        <p14:creationId xmlns:p14="http://schemas.microsoft.com/office/powerpoint/2010/main" val="1565416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2806C0-8AE3-4975-9946-CCD70055F494}"/>
              </a:ext>
            </a:extLst>
          </p:cNvPr>
          <p:cNvSpPr>
            <a:spLocks noGrp="1"/>
          </p:cNvSpPr>
          <p:nvPr>
            <p:ph type="title"/>
          </p:nvPr>
        </p:nvSpPr>
        <p:spPr>
          <a:xfrm>
            <a:off x="192505" y="268873"/>
            <a:ext cx="4716379" cy="974875"/>
          </a:xfrm>
        </p:spPr>
        <p:txBody>
          <a:bodyPr/>
          <a:lstStyle/>
          <a:p>
            <a:pPr algn="l"/>
            <a:r>
              <a:rPr lang="en-US" dirty="0"/>
              <a:t>Cold Pool</a:t>
            </a:r>
          </a:p>
        </p:txBody>
      </p:sp>
      <p:sp>
        <p:nvSpPr>
          <p:cNvPr id="2" name="Slide Number Placeholder 1">
            <a:extLst>
              <a:ext uri="{FF2B5EF4-FFF2-40B4-BE49-F238E27FC236}">
                <a16:creationId xmlns:a16="http://schemas.microsoft.com/office/drawing/2014/main" id="{8D8F9E36-CD39-4DDD-927C-C07E8C070A17}"/>
              </a:ext>
            </a:extLst>
          </p:cNvPr>
          <p:cNvSpPr>
            <a:spLocks noGrp="1"/>
          </p:cNvSpPr>
          <p:nvPr>
            <p:ph type="sldNum" sz="quarter" idx="10"/>
          </p:nvPr>
        </p:nvSpPr>
        <p:spPr/>
        <p:txBody>
          <a:bodyPr/>
          <a:lstStyle/>
          <a:p>
            <a:fld id="{D495E168-DA5E-4888-8D8A-92B118324C14}" type="slidenum">
              <a:rPr lang="en-US" smtClean="0"/>
              <a:pPr/>
              <a:t>17</a:t>
            </a:fld>
            <a:endParaRPr lang="en-US" dirty="0"/>
          </a:p>
        </p:txBody>
      </p:sp>
      <p:pic>
        <p:nvPicPr>
          <p:cNvPr id="5" name="Picture 4" descr="Chart&#10;&#10;Description automatically generated">
            <a:extLst>
              <a:ext uri="{FF2B5EF4-FFF2-40B4-BE49-F238E27FC236}">
                <a16:creationId xmlns:a16="http://schemas.microsoft.com/office/drawing/2014/main" id="{884872A1-CD2F-BAE5-0726-32F07BB8B5CB}"/>
              </a:ext>
            </a:extLst>
          </p:cNvPr>
          <p:cNvPicPr>
            <a:picLocks noChangeAspect="1"/>
          </p:cNvPicPr>
          <p:nvPr/>
        </p:nvPicPr>
        <p:blipFill>
          <a:blip r:embed="rId3"/>
          <a:stretch>
            <a:fillRect/>
          </a:stretch>
        </p:blipFill>
        <p:spPr>
          <a:xfrm>
            <a:off x="192507" y="1243748"/>
            <a:ext cx="5450214" cy="2560320"/>
          </a:xfrm>
          <a:prstGeom prst="rect">
            <a:avLst/>
          </a:prstGeom>
        </p:spPr>
      </p:pic>
      <p:pic>
        <p:nvPicPr>
          <p:cNvPr id="8" name="Picture 7" descr="Chart&#10;&#10;Description automatically generated">
            <a:extLst>
              <a:ext uri="{FF2B5EF4-FFF2-40B4-BE49-F238E27FC236}">
                <a16:creationId xmlns:a16="http://schemas.microsoft.com/office/drawing/2014/main" id="{467CA795-0F6D-C575-1538-7FDBEB26CED4}"/>
              </a:ext>
            </a:extLst>
          </p:cNvPr>
          <p:cNvPicPr>
            <a:picLocks noChangeAspect="1"/>
          </p:cNvPicPr>
          <p:nvPr/>
        </p:nvPicPr>
        <p:blipFill>
          <a:blip r:embed="rId4"/>
          <a:stretch>
            <a:fillRect/>
          </a:stretch>
        </p:blipFill>
        <p:spPr>
          <a:xfrm>
            <a:off x="192505" y="4035075"/>
            <a:ext cx="5456420" cy="2560320"/>
          </a:xfrm>
          <a:prstGeom prst="rect">
            <a:avLst/>
          </a:prstGeom>
        </p:spPr>
      </p:pic>
      <p:pic>
        <p:nvPicPr>
          <p:cNvPr id="11" name="Picture 10" descr="Chart, scatter chart&#10;&#10;Description automatically generated">
            <a:extLst>
              <a:ext uri="{FF2B5EF4-FFF2-40B4-BE49-F238E27FC236}">
                <a16:creationId xmlns:a16="http://schemas.microsoft.com/office/drawing/2014/main" id="{51D6CB1B-445D-A36F-6F49-3A1F8FB07A56}"/>
              </a:ext>
            </a:extLst>
          </p:cNvPr>
          <p:cNvPicPr>
            <a:picLocks noChangeAspect="1"/>
          </p:cNvPicPr>
          <p:nvPr/>
        </p:nvPicPr>
        <p:blipFill>
          <a:blip r:embed="rId5"/>
          <a:stretch>
            <a:fillRect/>
          </a:stretch>
        </p:blipFill>
        <p:spPr>
          <a:xfrm>
            <a:off x="5821279" y="2039302"/>
            <a:ext cx="5943600" cy="2779395"/>
          </a:xfrm>
          <a:prstGeom prst="rect">
            <a:avLst/>
          </a:prstGeom>
        </p:spPr>
      </p:pic>
    </p:spTree>
    <p:extLst>
      <p:ext uri="{BB962C8B-B14F-4D97-AF65-F5344CB8AC3E}">
        <p14:creationId xmlns:p14="http://schemas.microsoft.com/office/powerpoint/2010/main" val="2614657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2806C0-8AE3-4975-9946-CCD70055F494}"/>
              </a:ext>
            </a:extLst>
          </p:cNvPr>
          <p:cNvSpPr>
            <a:spLocks noGrp="1"/>
          </p:cNvSpPr>
          <p:nvPr>
            <p:ph type="title"/>
          </p:nvPr>
        </p:nvSpPr>
        <p:spPr>
          <a:xfrm>
            <a:off x="1701915" y="268873"/>
            <a:ext cx="8788169" cy="974875"/>
          </a:xfrm>
        </p:spPr>
        <p:txBody>
          <a:bodyPr/>
          <a:lstStyle/>
          <a:p>
            <a:r>
              <a:rPr lang="en-US" dirty="0"/>
              <a:t>Cold Pool Space State Model</a:t>
            </a:r>
          </a:p>
        </p:txBody>
      </p:sp>
      <p:sp>
        <p:nvSpPr>
          <p:cNvPr id="2" name="Slide Number Placeholder 1">
            <a:extLst>
              <a:ext uri="{FF2B5EF4-FFF2-40B4-BE49-F238E27FC236}">
                <a16:creationId xmlns:a16="http://schemas.microsoft.com/office/drawing/2014/main" id="{8D8F9E36-CD39-4DDD-927C-C07E8C070A17}"/>
              </a:ext>
            </a:extLst>
          </p:cNvPr>
          <p:cNvSpPr>
            <a:spLocks noGrp="1"/>
          </p:cNvSpPr>
          <p:nvPr>
            <p:ph type="sldNum" sz="quarter" idx="10"/>
          </p:nvPr>
        </p:nvSpPr>
        <p:spPr/>
        <p:txBody>
          <a:bodyPr/>
          <a:lstStyle/>
          <a:p>
            <a:fld id="{D495E168-DA5E-4888-8D8A-92B118324C14}" type="slidenum">
              <a:rPr lang="en-US" smtClean="0"/>
              <a:pPr/>
              <a:t>18</a:t>
            </a:fld>
            <a:endParaRPr lang="en-US" dirty="0"/>
          </a:p>
        </p:txBody>
      </p:sp>
      <p:pic>
        <p:nvPicPr>
          <p:cNvPr id="3" name="Picture 2" descr="Histogram&#10;&#10;Description automatically generated">
            <a:extLst>
              <a:ext uri="{FF2B5EF4-FFF2-40B4-BE49-F238E27FC236}">
                <a16:creationId xmlns:a16="http://schemas.microsoft.com/office/drawing/2014/main" id="{5140879C-C6DB-3383-CEBD-D1FC0A97F46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1915" y="1194167"/>
            <a:ext cx="8788169" cy="5394960"/>
          </a:xfrm>
          <a:prstGeom prst="rect">
            <a:avLst/>
          </a:prstGeom>
          <a:noFill/>
          <a:ln>
            <a:noFill/>
          </a:ln>
        </p:spPr>
      </p:pic>
    </p:spTree>
    <p:extLst>
      <p:ext uri="{BB962C8B-B14F-4D97-AF65-F5344CB8AC3E}">
        <p14:creationId xmlns:p14="http://schemas.microsoft.com/office/powerpoint/2010/main" val="3833326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t>Discussion &amp; Future Directions</a:t>
            </a:r>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1159649" y="1952150"/>
            <a:ext cx="4183650" cy="454353"/>
          </a:xfrm>
        </p:spPr>
        <p:txBody>
          <a:bodyPr/>
          <a:lstStyle/>
          <a:p>
            <a:r>
              <a:rPr lang="en-US" dirty="0"/>
              <a:t>Conclusions</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1159649" y="2475461"/>
            <a:ext cx="4365625" cy="4008148"/>
          </a:xfrm>
        </p:spPr>
        <p:txBody>
          <a:bodyPr>
            <a:normAutofit fontScale="92500" lnSpcReduction="10000"/>
          </a:bodyPr>
          <a:lstStyle/>
          <a:p>
            <a:r>
              <a:rPr lang="en-US" sz="1800" dirty="0"/>
              <a:t>When corrected for sampling bias, the maxent model predicts the highest krill distribution in the northwestern Bering Sea </a:t>
            </a:r>
          </a:p>
          <a:p>
            <a:r>
              <a:rPr lang="en-US" sz="1800" dirty="0"/>
              <a:t>Of the environmental covariates considered, Chlorophyll A concentration was the best predictor of krill distribution, followed by bathymetry and then sea surface temperature</a:t>
            </a:r>
          </a:p>
          <a:p>
            <a:r>
              <a:rPr lang="en-US" sz="1800" dirty="0"/>
              <a:t>The cold pool exhibits peak area in February-April and highest fragmentation in July-November</a:t>
            </a:r>
          </a:p>
          <a:p>
            <a:r>
              <a:rPr lang="en-US" sz="1800" dirty="0"/>
              <a:t>Over time and season, the cold pool centroid remains largely in the northwest, but percent extent has significantly increased in 2006-2013 and significantly decreased in 2014-2018</a:t>
            </a:r>
          </a:p>
          <a:p>
            <a:endParaRPr lang="en-US" sz="1800" dirty="0"/>
          </a:p>
        </p:txBody>
      </p:sp>
      <p:sp>
        <p:nvSpPr>
          <p:cNvPr id="6" name="Text Placeholder 5">
            <a:extLst>
              <a:ext uri="{FF2B5EF4-FFF2-40B4-BE49-F238E27FC236}">
                <a16:creationId xmlns:a16="http://schemas.microsoft.com/office/drawing/2014/main" id="{349249DA-4230-416D-838C-A72D2E7CADA4}"/>
              </a:ext>
            </a:extLst>
          </p:cNvPr>
          <p:cNvSpPr>
            <a:spLocks noGrp="1"/>
          </p:cNvSpPr>
          <p:nvPr>
            <p:ph type="body" idx="18"/>
          </p:nvPr>
        </p:nvSpPr>
        <p:spPr>
          <a:xfrm>
            <a:off x="6627121" y="1952150"/>
            <a:ext cx="4183650" cy="454353"/>
          </a:xfrm>
        </p:spPr>
        <p:txBody>
          <a:bodyPr/>
          <a:lstStyle/>
          <a:p>
            <a:r>
              <a:rPr lang="en-US" dirty="0"/>
              <a:t>Future Directions</a:t>
            </a:r>
          </a:p>
        </p:txBody>
      </p:sp>
      <p:sp>
        <p:nvSpPr>
          <p:cNvPr id="8" name="Text Placeholder 7">
            <a:extLst>
              <a:ext uri="{FF2B5EF4-FFF2-40B4-BE49-F238E27FC236}">
                <a16:creationId xmlns:a16="http://schemas.microsoft.com/office/drawing/2014/main" id="{C9E879AA-B873-414B-BC94-C8FF28566266}"/>
              </a:ext>
            </a:extLst>
          </p:cNvPr>
          <p:cNvSpPr>
            <a:spLocks noGrp="1"/>
          </p:cNvSpPr>
          <p:nvPr>
            <p:ph type="body" sz="quarter" idx="21"/>
          </p:nvPr>
        </p:nvSpPr>
        <p:spPr>
          <a:xfrm>
            <a:off x="6627121" y="2475461"/>
            <a:ext cx="4365625" cy="3824910"/>
          </a:xfrm>
        </p:spPr>
        <p:txBody>
          <a:bodyPr>
            <a:noAutofit/>
          </a:bodyPr>
          <a:lstStyle/>
          <a:p>
            <a:r>
              <a:rPr lang="en-US" sz="2000" dirty="0"/>
              <a:t>Use a fast Fourier transform (FFT) to determine seasonal trend</a:t>
            </a:r>
          </a:p>
          <a:p>
            <a:r>
              <a:rPr lang="en-US" sz="2000" dirty="0"/>
              <a:t>Run Maxent model for cold pool determined year groupings</a:t>
            </a:r>
          </a:p>
          <a:p>
            <a:r>
              <a:rPr lang="en-US" sz="2000" dirty="0"/>
              <a:t>Add additional time and coordinate-specific environmental covariates:</a:t>
            </a:r>
          </a:p>
          <a:p>
            <a:pPr lvl="1"/>
            <a:r>
              <a:rPr lang="en-US" sz="2000" dirty="0">
                <a:solidFill>
                  <a:schemeClr val="bg1"/>
                </a:solidFill>
              </a:rPr>
              <a:t>Wind</a:t>
            </a:r>
          </a:p>
          <a:p>
            <a:pPr lvl="1"/>
            <a:r>
              <a:rPr lang="en-US" sz="2000" dirty="0">
                <a:solidFill>
                  <a:schemeClr val="bg1"/>
                </a:solidFill>
              </a:rPr>
              <a:t>Surface Currents</a:t>
            </a:r>
          </a:p>
          <a:p>
            <a:pPr lvl="1"/>
            <a:r>
              <a:rPr lang="en-US" sz="2000" dirty="0">
                <a:solidFill>
                  <a:schemeClr val="bg1"/>
                </a:solidFill>
              </a:rPr>
              <a:t>Salinity</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19</a:t>
            </a:fld>
            <a:endParaRPr lang="en-US" dirty="0"/>
          </a:p>
        </p:txBody>
      </p:sp>
    </p:spTree>
    <p:extLst>
      <p:ext uri="{BB962C8B-B14F-4D97-AF65-F5344CB8AC3E}">
        <p14:creationId xmlns:p14="http://schemas.microsoft.com/office/powerpoint/2010/main" val="1732679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p:txBody>
          <a:bodyPr/>
          <a:lstStyle/>
          <a:p>
            <a:pPr marL="342900" indent="-342900">
              <a:buFont typeface="Arial" panose="020B0604020202020204" pitchFamily="34" charset="0"/>
              <a:buChar char="•"/>
            </a:pPr>
            <a:r>
              <a:rPr lang="en-US" dirty="0"/>
              <a:t>Bering Sea supports a biodiverse community with immense ecosystem services</a:t>
            </a:r>
          </a:p>
          <a:p>
            <a:pPr marL="342900" indent="-342900">
              <a:buFont typeface="Arial" panose="020B0604020202020204" pitchFamily="34" charset="0"/>
              <a:buChar char="•"/>
            </a:pPr>
            <a:r>
              <a:rPr lang="en-US" dirty="0"/>
              <a:t>Krill are a crucial component of the ecosystem’s wasp-waist structure</a:t>
            </a:r>
          </a:p>
          <a:p>
            <a:pPr marL="342900" indent="-342900">
              <a:buFont typeface="Arial" panose="020B0604020202020204" pitchFamily="34" charset="0"/>
              <a:buChar char="•"/>
            </a:pPr>
            <a:r>
              <a:rPr lang="en-US" dirty="0"/>
              <a:t>Similar trophodynamics have catalyzed Antarctic krill standing stock policies</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2</a:t>
            </a:fld>
            <a:endParaRPr lang="en-US" dirty="0"/>
          </a:p>
        </p:txBody>
      </p:sp>
      <p:pic>
        <p:nvPicPr>
          <p:cNvPr id="1026" name="Picture 2" descr="Alaska's Bering Sea Is The Focus Of A NOAA Effort To Accelerate Science  Delivery To Fisheries Managers | NOAA Fisheries">
            <a:extLst>
              <a:ext uri="{FF2B5EF4-FFF2-40B4-BE49-F238E27FC236}">
                <a16:creationId xmlns:a16="http://schemas.microsoft.com/office/drawing/2014/main" id="{0AA604EE-C36A-B1CB-2D7E-6425D0D756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836"/>
          <a:stretch/>
        </p:blipFill>
        <p:spPr bwMode="auto">
          <a:xfrm>
            <a:off x="5365191" y="252823"/>
            <a:ext cx="6558954" cy="566928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128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p:txBody>
          <a:bodyPr/>
          <a:lstStyle/>
          <a:p>
            <a:r>
              <a:rPr lang="en-US" dirty="0"/>
              <a:t>Works Cited</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20</a:t>
            </a:fld>
            <a:endParaRPr lang="en-US" dirty="0"/>
          </a:p>
        </p:txBody>
      </p:sp>
      <p:sp>
        <p:nvSpPr>
          <p:cNvPr id="8" name="Title 4">
            <a:extLst>
              <a:ext uri="{FF2B5EF4-FFF2-40B4-BE49-F238E27FC236}">
                <a16:creationId xmlns:a16="http://schemas.microsoft.com/office/drawing/2014/main" id="{E356B915-017B-E1DD-2549-4FE0E8F322DB}"/>
              </a:ext>
            </a:extLst>
          </p:cNvPr>
          <p:cNvSpPr txBox="1">
            <a:spLocks/>
          </p:cNvSpPr>
          <p:nvPr/>
        </p:nvSpPr>
        <p:spPr>
          <a:xfrm>
            <a:off x="838200" y="1883192"/>
            <a:ext cx="10515600" cy="4235292"/>
          </a:xfrm>
          <a:prstGeom prst="rect">
            <a:avLst/>
          </a:prstGeom>
        </p:spPr>
        <p:txBody>
          <a:bodyPr vert="horz" lIns="0" tIns="45720" rIns="0" bIns="45720" rtlCol="0" anchor="ctr">
            <a:noAutofit/>
          </a:bodyPr>
          <a:lstStyle>
            <a:lvl1pPr algn="ctr" defTabSz="914400" rtl="0" eaLnBrk="1" latinLnBrk="0" hangingPunct="1">
              <a:lnSpc>
                <a:spcPct val="90000"/>
              </a:lnSpc>
              <a:spcBef>
                <a:spcPct val="0"/>
              </a:spcBef>
              <a:buNone/>
              <a:defRPr sz="5000" b="0" kern="1200">
                <a:solidFill>
                  <a:schemeClr val="bg1"/>
                </a:solidFill>
                <a:latin typeface="+mj-lt"/>
                <a:ea typeface="+mj-ea"/>
                <a:cs typeface="+mj-cs"/>
              </a:defRPr>
            </a:lvl1pPr>
          </a:lstStyle>
          <a:p>
            <a:pPr marL="457200" marR="0" indent="-457200" algn="l">
              <a:lnSpc>
                <a:spcPct val="107000"/>
              </a:lnSpc>
              <a:spcBef>
                <a:spcPts val="0"/>
              </a:spcBef>
              <a:spcAft>
                <a:spcPts val="800"/>
              </a:spcAft>
            </a:pPr>
            <a:r>
              <a:rPr lang="en-US" sz="800" dirty="0">
                <a:effectLst/>
                <a:latin typeface="Times New Roman" panose="02020603050405020304" pitchFamily="18" charset="0"/>
                <a:ea typeface="Times New Roman" panose="02020603050405020304" pitchFamily="18" charset="0"/>
              </a:rPr>
              <a:t>Bi H.S., Yu H., </a:t>
            </a:r>
            <a:r>
              <a:rPr lang="en-US" sz="800" dirty="0" err="1">
                <a:effectLst/>
                <a:latin typeface="Times New Roman" panose="02020603050405020304" pitchFamily="18" charset="0"/>
                <a:ea typeface="Times New Roman" panose="02020603050405020304" pitchFamily="18" charset="0"/>
              </a:rPr>
              <a:t>Pinchuk</a:t>
            </a:r>
            <a:r>
              <a:rPr lang="en-US" sz="800" dirty="0">
                <a:effectLst/>
                <a:latin typeface="Times New Roman" panose="02020603050405020304" pitchFamily="18" charset="0"/>
                <a:ea typeface="Times New Roman" panose="02020603050405020304" pitchFamily="18" charset="0"/>
              </a:rPr>
              <a:t> A.I., Harvey H. R., 2015b. Interannual summer variability in euphausiid populations on the eastern Bering Sea shelf during the recent cooling event (2008-2010). Deep-Sea Research Part I-Oceanographic Research Papers, 95: 12-19.</a:t>
            </a:r>
            <a:endParaRPr lang="en-US" sz="800" dirty="0">
              <a:effectLst/>
              <a:latin typeface="Calibri" panose="020F0502020204030204" pitchFamily="34" charset="0"/>
              <a:ea typeface="Calibri" panose="020F0502020204030204" pitchFamily="34" charset="0"/>
            </a:endParaRPr>
          </a:p>
          <a:p>
            <a:pPr marL="457200" marR="0" indent="-457200" algn="l">
              <a:lnSpc>
                <a:spcPct val="107000"/>
              </a:lnSpc>
              <a:spcBef>
                <a:spcPts val="0"/>
              </a:spcBef>
              <a:spcAft>
                <a:spcPts val="800"/>
              </a:spcAft>
            </a:pPr>
            <a:r>
              <a:rPr lang="en-US" sz="800" dirty="0" err="1">
                <a:effectLst/>
                <a:latin typeface="Times New Roman" panose="02020603050405020304" pitchFamily="18" charset="0"/>
                <a:ea typeface="Times New Roman" panose="02020603050405020304" pitchFamily="18" charset="0"/>
              </a:rPr>
              <a:t>Ciannelli</a:t>
            </a:r>
            <a:r>
              <a:rPr lang="en-US" sz="800" dirty="0">
                <a:effectLst/>
                <a:latin typeface="Times New Roman" panose="02020603050405020304" pitchFamily="18" charset="0"/>
                <a:ea typeface="Times New Roman" panose="02020603050405020304" pitchFamily="18" charset="0"/>
              </a:rPr>
              <a:t> L., Brodeur R.D., </a:t>
            </a:r>
            <a:r>
              <a:rPr lang="en-US" sz="800" dirty="0" err="1">
                <a:effectLst/>
                <a:latin typeface="Times New Roman" panose="02020603050405020304" pitchFamily="18" charset="0"/>
                <a:ea typeface="Times New Roman" panose="02020603050405020304" pitchFamily="18" charset="0"/>
              </a:rPr>
              <a:t>Napp</a:t>
            </a:r>
            <a:r>
              <a:rPr lang="en-US" sz="800" dirty="0">
                <a:effectLst/>
                <a:latin typeface="Times New Roman" panose="02020603050405020304" pitchFamily="18" charset="0"/>
                <a:ea typeface="Times New Roman" panose="02020603050405020304" pitchFamily="18" charset="0"/>
              </a:rPr>
              <a:t> J. M., 2004. Foraging impact on zooplankton by age-0 walleye pollock (</a:t>
            </a:r>
            <a:r>
              <a:rPr lang="en-US" sz="800" dirty="0" err="1">
                <a:effectLst/>
                <a:latin typeface="Times New Roman" panose="02020603050405020304" pitchFamily="18" charset="0"/>
                <a:ea typeface="Times New Roman" panose="02020603050405020304" pitchFamily="18" charset="0"/>
              </a:rPr>
              <a:t>Theragra</a:t>
            </a:r>
            <a:r>
              <a:rPr lang="en-US" sz="800" dirty="0">
                <a:effectLst/>
                <a:latin typeface="Times New Roman" panose="02020603050405020304" pitchFamily="18" charset="0"/>
                <a:ea typeface="Times New Roman" panose="02020603050405020304" pitchFamily="18" charset="0"/>
              </a:rPr>
              <a:t> </a:t>
            </a:r>
            <a:r>
              <a:rPr lang="en-US" sz="800" dirty="0" err="1">
                <a:effectLst/>
                <a:latin typeface="Times New Roman" panose="02020603050405020304" pitchFamily="18" charset="0"/>
                <a:ea typeface="Times New Roman" panose="02020603050405020304" pitchFamily="18" charset="0"/>
              </a:rPr>
              <a:t>chalcogramma</a:t>
            </a:r>
            <a:r>
              <a:rPr lang="en-US" sz="800" dirty="0">
                <a:effectLst/>
                <a:latin typeface="Times New Roman" panose="02020603050405020304" pitchFamily="18" charset="0"/>
                <a:ea typeface="Times New Roman" panose="02020603050405020304" pitchFamily="18" charset="0"/>
              </a:rPr>
              <a:t>) around a front in the southeast Bering Sea. Marine Biology, 144: 515-526.</a:t>
            </a:r>
            <a:endParaRPr lang="en-US" sz="800" dirty="0">
              <a:effectLst/>
              <a:latin typeface="Calibri" panose="020F0502020204030204" pitchFamily="34" charset="0"/>
              <a:ea typeface="Calibri" panose="020F0502020204030204" pitchFamily="34" charset="0"/>
            </a:endParaRPr>
          </a:p>
          <a:p>
            <a:pPr marL="457200" marR="0" indent="-457200" algn="l">
              <a:lnSpc>
                <a:spcPct val="107000"/>
              </a:lnSpc>
              <a:spcBef>
                <a:spcPts val="0"/>
              </a:spcBef>
              <a:spcAft>
                <a:spcPts val="800"/>
              </a:spcAft>
            </a:pPr>
            <a:r>
              <a:rPr lang="en-US" sz="800" dirty="0" err="1">
                <a:effectLst/>
                <a:latin typeface="Times New Roman" panose="02020603050405020304" pitchFamily="18" charset="0"/>
                <a:ea typeface="Times New Roman" panose="02020603050405020304" pitchFamily="18" charset="0"/>
              </a:rPr>
              <a:t>Gaichas</a:t>
            </a:r>
            <a:r>
              <a:rPr lang="en-US" sz="800" dirty="0">
                <a:effectLst/>
                <a:latin typeface="Times New Roman" panose="02020603050405020304" pitchFamily="18" charset="0"/>
                <a:ea typeface="Times New Roman" panose="02020603050405020304" pitchFamily="18" charset="0"/>
              </a:rPr>
              <a:t>, S., Aydin, K., Francis, R.C. 2015. Wasp waist or beer belly? Modeling food web structure and energetic control in Alaskan marine ecosystems, with implications for fishing and environmental forcing. Progress in Oceanography, 138(A): 1-17.</a:t>
            </a:r>
            <a:endParaRPr lang="en-US" sz="800" dirty="0">
              <a:effectLst/>
              <a:latin typeface="Calibri" panose="020F0502020204030204" pitchFamily="34" charset="0"/>
              <a:ea typeface="Calibri" panose="020F0502020204030204" pitchFamily="34" charset="0"/>
            </a:endParaRPr>
          </a:p>
          <a:p>
            <a:pPr marL="457200" marR="0" indent="-457200" algn="l">
              <a:lnSpc>
                <a:spcPct val="107000"/>
              </a:lnSpc>
              <a:spcBef>
                <a:spcPts val="0"/>
              </a:spcBef>
              <a:spcAft>
                <a:spcPts val="800"/>
              </a:spcAft>
            </a:pPr>
            <a:r>
              <a:rPr lang="en-US" sz="800" dirty="0">
                <a:effectLst/>
                <a:latin typeface="Times New Roman" panose="02020603050405020304" pitchFamily="18" charset="0"/>
                <a:ea typeface="Times New Roman" panose="02020603050405020304" pitchFamily="18" charset="0"/>
              </a:rPr>
              <a:t>Greene, C., Wiebe, P., </a:t>
            </a:r>
            <a:r>
              <a:rPr lang="en-US" sz="800" dirty="0" err="1">
                <a:effectLst/>
                <a:latin typeface="Times New Roman" panose="02020603050405020304" pitchFamily="18" charset="0"/>
                <a:ea typeface="Times New Roman" panose="02020603050405020304" pitchFamily="18" charset="0"/>
              </a:rPr>
              <a:t>Burczynski</a:t>
            </a:r>
            <a:r>
              <a:rPr lang="en-US" sz="800" dirty="0">
                <a:effectLst/>
                <a:latin typeface="Times New Roman" panose="02020603050405020304" pitchFamily="18" charset="0"/>
                <a:ea typeface="Times New Roman" panose="02020603050405020304" pitchFamily="18" charset="0"/>
              </a:rPr>
              <a:t>, J., and </a:t>
            </a:r>
            <a:r>
              <a:rPr lang="en-US" sz="800" dirty="0" err="1">
                <a:effectLst/>
                <a:latin typeface="Times New Roman" panose="02020603050405020304" pitchFamily="18" charset="0"/>
                <a:ea typeface="Times New Roman" panose="02020603050405020304" pitchFamily="18" charset="0"/>
              </a:rPr>
              <a:t>Youngbluth</a:t>
            </a:r>
            <a:r>
              <a:rPr lang="en-US" sz="800" dirty="0">
                <a:effectLst/>
                <a:latin typeface="Times New Roman" panose="02020603050405020304" pitchFamily="18" charset="0"/>
                <a:ea typeface="Times New Roman" panose="02020603050405020304" pitchFamily="18" charset="0"/>
              </a:rPr>
              <a:t>, M. 1988. Acoustical detection of high-density krill demersal layers in the submarine canyons off Georges Bank. Science, 241: 359-361.</a:t>
            </a:r>
            <a:endParaRPr lang="en-US" sz="800" dirty="0">
              <a:effectLst/>
              <a:latin typeface="Calibri" panose="020F0502020204030204" pitchFamily="34" charset="0"/>
              <a:ea typeface="Calibri" panose="020F0502020204030204" pitchFamily="34" charset="0"/>
            </a:endParaRPr>
          </a:p>
          <a:p>
            <a:pPr marL="457200" marR="0" indent="-457200" algn="l">
              <a:lnSpc>
                <a:spcPct val="107000"/>
              </a:lnSpc>
              <a:spcBef>
                <a:spcPts val="0"/>
              </a:spcBef>
              <a:spcAft>
                <a:spcPts val="800"/>
              </a:spcAft>
            </a:pPr>
            <a:r>
              <a:rPr lang="en-US" sz="800" dirty="0">
                <a:effectLst/>
                <a:latin typeface="Times New Roman" panose="02020603050405020304" pitchFamily="18" charset="0"/>
                <a:ea typeface="Times New Roman" panose="02020603050405020304" pitchFamily="18" charset="0"/>
              </a:rPr>
              <a:t>Hunt Jr, G. L., Coyle, K. O., Eisner, L. B., Farley, E. V., </a:t>
            </a:r>
            <a:r>
              <a:rPr lang="en-US" sz="800" dirty="0" err="1">
                <a:effectLst/>
                <a:latin typeface="Times New Roman" panose="02020603050405020304" pitchFamily="18" charset="0"/>
                <a:ea typeface="Times New Roman" panose="02020603050405020304" pitchFamily="18" charset="0"/>
              </a:rPr>
              <a:t>Heintz</a:t>
            </a:r>
            <a:r>
              <a:rPr lang="en-US" sz="800" dirty="0">
                <a:effectLst/>
                <a:latin typeface="Times New Roman" panose="02020603050405020304" pitchFamily="18" charset="0"/>
                <a:ea typeface="Times New Roman" panose="02020603050405020304" pitchFamily="18" charset="0"/>
              </a:rPr>
              <a:t>, R. A., </a:t>
            </a:r>
            <a:r>
              <a:rPr lang="en-US" sz="800" dirty="0" err="1">
                <a:effectLst/>
                <a:latin typeface="Times New Roman" panose="02020603050405020304" pitchFamily="18" charset="0"/>
                <a:ea typeface="Times New Roman" panose="02020603050405020304" pitchFamily="18" charset="0"/>
              </a:rPr>
              <a:t>Mueter</a:t>
            </a:r>
            <a:r>
              <a:rPr lang="en-US" sz="800" dirty="0">
                <a:effectLst/>
                <a:latin typeface="Times New Roman" panose="02020603050405020304" pitchFamily="18" charset="0"/>
                <a:ea typeface="Times New Roman" panose="02020603050405020304" pitchFamily="18" charset="0"/>
              </a:rPr>
              <a:t>, F., </a:t>
            </a:r>
            <a:r>
              <a:rPr lang="en-US" sz="800" dirty="0" err="1">
                <a:effectLst/>
                <a:latin typeface="Times New Roman" panose="02020603050405020304" pitchFamily="18" charset="0"/>
                <a:ea typeface="Times New Roman" panose="02020603050405020304" pitchFamily="18" charset="0"/>
              </a:rPr>
              <a:t>Napp</a:t>
            </a:r>
            <a:r>
              <a:rPr lang="en-US" sz="800" dirty="0">
                <a:effectLst/>
                <a:latin typeface="Times New Roman" panose="02020603050405020304" pitchFamily="18" charset="0"/>
                <a:ea typeface="Times New Roman" panose="02020603050405020304" pitchFamily="18" charset="0"/>
              </a:rPr>
              <a:t>, J. M., et al. 2011. Climate impacts on eastern Bering Sea </a:t>
            </a:r>
            <a:r>
              <a:rPr lang="en-US" sz="800" dirty="0" err="1">
                <a:effectLst/>
                <a:latin typeface="Times New Roman" panose="02020603050405020304" pitchFamily="18" charset="0"/>
                <a:ea typeface="Times New Roman" panose="02020603050405020304" pitchFamily="18" charset="0"/>
              </a:rPr>
              <a:t>foodwebs</a:t>
            </a:r>
            <a:r>
              <a:rPr lang="en-US" sz="800" dirty="0">
                <a:effectLst/>
                <a:latin typeface="Times New Roman" panose="02020603050405020304" pitchFamily="18" charset="0"/>
                <a:ea typeface="Times New Roman" panose="02020603050405020304" pitchFamily="18" charset="0"/>
              </a:rPr>
              <a:t>: a synthesis of new data and an assessment of the Oscillating Control Hypothesis. ICES Journal of Marine Science, 68: 1230-1243.</a:t>
            </a:r>
            <a:endParaRPr lang="en-US" sz="800" dirty="0">
              <a:effectLst/>
              <a:latin typeface="Calibri" panose="020F0502020204030204" pitchFamily="34" charset="0"/>
              <a:ea typeface="Calibri" panose="020F0502020204030204" pitchFamily="34" charset="0"/>
            </a:endParaRPr>
          </a:p>
          <a:p>
            <a:pPr marL="457200" marR="0" indent="-457200" algn="l">
              <a:lnSpc>
                <a:spcPct val="107000"/>
              </a:lnSpc>
              <a:spcBef>
                <a:spcPts val="0"/>
              </a:spcBef>
              <a:spcAft>
                <a:spcPts val="800"/>
              </a:spcAft>
            </a:pPr>
            <a:r>
              <a:rPr lang="en-US" sz="800" dirty="0">
                <a:effectLst/>
                <a:latin typeface="Times New Roman" panose="02020603050405020304" pitchFamily="18" charset="0"/>
                <a:ea typeface="Times New Roman" panose="02020603050405020304" pitchFamily="18" charset="0"/>
              </a:rPr>
              <a:t>Hunt, G. L., Coyle, K. O., Hoffman, S., Decker, M. B., and Flint, E. N. 1996. Foraging ecology of short-tailed shearwaters near the Pribilof Islands, Bering Sea. Marine Ecology-Progress Series, 141: 1-11.</a:t>
            </a:r>
            <a:endParaRPr lang="en-US" sz="800" dirty="0">
              <a:effectLst/>
              <a:latin typeface="Calibri" panose="020F0502020204030204" pitchFamily="34" charset="0"/>
              <a:ea typeface="Calibri" panose="020F0502020204030204" pitchFamily="34" charset="0"/>
            </a:endParaRPr>
          </a:p>
          <a:p>
            <a:pPr marL="457200" marR="0" indent="-457200" algn="l">
              <a:lnSpc>
                <a:spcPct val="107000"/>
              </a:lnSpc>
              <a:spcBef>
                <a:spcPts val="0"/>
              </a:spcBef>
              <a:spcAft>
                <a:spcPts val="800"/>
              </a:spcAft>
            </a:pPr>
            <a:r>
              <a:rPr lang="en-US" sz="800" dirty="0">
                <a:effectLst/>
                <a:latin typeface="Times New Roman" panose="02020603050405020304" pitchFamily="18" charset="0"/>
                <a:ea typeface="Times New Roman" panose="02020603050405020304" pitchFamily="18" charset="0"/>
              </a:rPr>
              <a:t>Hunt, G. L., Ressler, P. H., Gibson, G. A., De </a:t>
            </a:r>
            <a:r>
              <a:rPr lang="en-US" sz="800" dirty="0" err="1">
                <a:effectLst/>
                <a:latin typeface="Times New Roman" panose="02020603050405020304" pitchFamily="18" charset="0"/>
                <a:ea typeface="Times New Roman" panose="02020603050405020304" pitchFamily="18" charset="0"/>
              </a:rPr>
              <a:t>Robertis</a:t>
            </a:r>
            <a:r>
              <a:rPr lang="en-US" sz="800" dirty="0">
                <a:effectLst/>
                <a:latin typeface="Times New Roman" panose="02020603050405020304" pitchFamily="18" charset="0"/>
                <a:ea typeface="Times New Roman" panose="02020603050405020304" pitchFamily="18" charset="0"/>
              </a:rPr>
              <a:t>, A., Aydin, K., Sigler, M. F., Ortiz, I., et al. 2016. Euphausiids in the eastern Bering Sea: A synthesis of recent studies of euphausiid production, consumption and population control. Deep-Sea Research Part </a:t>
            </a:r>
            <a:r>
              <a:rPr lang="en-US" sz="800" dirty="0" err="1">
                <a:effectLst/>
                <a:latin typeface="Times New Roman" panose="02020603050405020304" pitchFamily="18" charset="0"/>
                <a:ea typeface="Times New Roman" panose="02020603050405020304" pitchFamily="18" charset="0"/>
              </a:rPr>
              <a:t>Ii</a:t>
            </a:r>
            <a:r>
              <a:rPr lang="en-US" sz="800" dirty="0">
                <a:effectLst/>
                <a:latin typeface="Times New Roman" panose="02020603050405020304" pitchFamily="18" charset="0"/>
                <a:ea typeface="Times New Roman" panose="02020603050405020304" pitchFamily="18" charset="0"/>
              </a:rPr>
              <a:t>-Topical Studies in Oceanography, 134: 204-222.</a:t>
            </a:r>
            <a:endParaRPr lang="en-US" sz="800" dirty="0">
              <a:effectLst/>
              <a:latin typeface="Calibri" panose="020F0502020204030204" pitchFamily="34" charset="0"/>
              <a:ea typeface="Calibri" panose="020F0502020204030204" pitchFamily="34" charset="0"/>
            </a:endParaRPr>
          </a:p>
          <a:p>
            <a:pPr marL="457200" marR="0" indent="-457200" algn="l">
              <a:lnSpc>
                <a:spcPct val="107000"/>
              </a:lnSpc>
              <a:spcBef>
                <a:spcPts val="0"/>
              </a:spcBef>
              <a:spcAft>
                <a:spcPts val="800"/>
              </a:spcAft>
            </a:pPr>
            <a:r>
              <a:rPr lang="en-US" sz="800" dirty="0">
                <a:effectLst/>
                <a:latin typeface="Times New Roman" panose="02020603050405020304" pitchFamily="18" charset="0"/>
                <a:ea typeface="Times New Roman" panose="02020603050405020304" pitchFamily="18" charset="0"/>
              </a:rPr>
              <a:t>Kimmel, D. G., Eisner, L. B., Wilson, M. T., and Duffy-Anderson, J. T. 2018. Copepod dynamics across warm and cold periods in the eastern Bering Sea: Implications for walleye pollock (Gadus </a:t>
            </a:r>
            <a:r>
              <a:rPr lang="en-US" sz="800" dirty="0" err="1">
                <a:effectLst/>
                <a:latin typeface="Times New Roman" panose="02020603050405020304" pitchFamily="18" charset="0"/>
                <a:ea typeface="Times New Roman" panose="02020603050405020304" pitchFamily="18" charset="0"/>
              </a:rPr>
              <a:t>chalcogrammus</a:t>
            </a:r>
            <a:r>
              <a:rPr lang="en-US" sz="800" dirty="0">
                <a:effectLst/>
                <a:latin typeface="Times New Roman" panose="02020603050405020304" pitchFamily="18" charset="0"/>
                <a:ea typeface="Times New Roman" panose="02020603050405020304" pitchFamily="18" charset="0"/>
              </a:rPr>
              <a:t>) and the Oscillating Control Hypothesis. Fisheries Oceanography, 27: 143-158.</a:t>
            </a:r>
            <a:endParaRPr lang="en-US" sz="800" dirty="0">
              <a:effectLst/>
              <a:latin typeface="Calibri" panose="020F0502020204030204" pitchFamily="34" charset="0"/>
              <a:ea typeface="Calibri" panose="020F0502020204030204" pitchFamily="34" charset="0"/>
            </a:endParaRPr>
          </a:p>
          <a:p>
            <a:pPr marL="457200" marR="0" indent="-457200" algn="l">
              <a:lnSpc>
                <a:spcPct val="107000"/>
              </a:lnSpc>
              <a:spcBef>
                <a:spcPts val="0"/>
              </a:spcBef>
              <a:spcAft>
                <a:spcPts val="800"/>
              </a:spcAft>
            </a:pPr>
            <a:r>
              <a:rPr lang="en-US" sz="800" dirty="0">
                <a:effectLst/>
                <a:latin typeface="Times New Roman" panose="02020603050405020304" pitchFamily="18" charset="0"/>
                <a:ea typeface="Times New Roman" panose="02020603050405020304" pitchFamily="18" charset="0"/>
              </a:rPr>
              <a:t>Kristiansen, T., Stock, C., Drinkwater, K. F., and </a:t>
            </a:r>
            <a:r>
              <a:rPr lang="en-US" sz="800" dirty="0" err="1">
                <a:effectLst/>
                <a:latin typeface="Times New Roman" panose="02020603050405020304" pitchFamily="18" charset="0"/>
                <a:ea typeface="Times New Roman" panose="02020603050405020304" pitchFamily="18" charset="0"/>
              </a:rPr>
              <a:t>Curchitser</a:t>
            </a:r>
            <a:r>
              <a:rPr lang="en-US" sz="800" dirty="0">
                <a:effectLst/>
                <a:latin typeface="Times New Roman" panose="02020603050405020304" pitchFamily="18" charset="0"/>
                <a:ea typeface="Times New Roman" panose="02020603050405020304" pitchFamily="18" charset="0"/>
              </a:rPr>
              <a:t>, E. N. 2014. Mechanistic insights into the effects of climate change on larval cod. Global Change Biology, 20: 1559-1584.</a:t>
            </a:r>
            <a:endParaRPr lang="en-US" sz="800" dirty="0">
              <a:effectLst/>
              <a:latin typeface="Calibri" panose="020F0502020204030204" pitchFamily="34" charset="0"/>
              <a:ea typeface="Calibri" panose="020F0502020204030204" pitchFamily="34" charset="0"/>
            </a:endParaRPr>
          </a:p>
          <a:p>
            <a:pPr marL="457200" marR="0" indent="-457200" algn="l">
              <a:lnSpc>
                <a:spcPct val="107000"/>
              </a:lnSpc>
              <a:spcBef>
                <a:spcPts val="0"/>
              </a:spcBef>
              <a:spcAft>
                <a:spcPts val="800"/>
              </a:spcAft>
            </a:pPr>
            <a:r>
              <a:rPr lang="en-US" sz="800" dirty="0">
                <a:effectLst/>
                <a:latin typeface="Times New Roman" panose="02020603050405020304" pitchFamily="18" charset="0"/>
                <a:ea typeface="Times New Roman" panose="02020603050405020304" pitchFamily="18" charset="0"/>
              </a:rPr>
              <a:t>Laurel, B. J., Cote, D., Gregory, R. S., Rogers, L., </a:t>
            </a:r>
            <a:r>
              <a:rPr lang="en-US" sz="800" dirty="0" err="1">
                <a:effectLst/>
                <a:latin typeface="Times New Roman" panose="02020603050405020304" pitchFamily="18" charset="0"/>
                <a:ea typeface="Times New Roman" panose="02020603050405020304" pitchFamily="18" charset="0"/>
              </a:rPr>
              <a:t>Knutsen</a:t>
            </a:r>
            <a:r>
              <a:rPr lang="en-US" sz="800" dirty="0">
                <a:effectLst/>
                <a:latin typeface="Times New Roman" panose="02020603050405020304" pitchFamily="18" charset="0"/>
                <a:ea typeface="Times New Roman" panose="02020603050405020304" pitchFamily="18" charset="0"/>
              </a:rPr>
              <a:t>, H., and Olsen, E. M. 2017. Recruitment signals in juvenile cod surveys depend on thermal growth conditions. Canadian Journal of Fisheries and Aquatic Sciences, 74: 511-523.</a:t>
            </a:r>
            <a:endParaRPr lang="en-US" sz="800" dirty="0">
              <a:effectLst/>
              <a:latin typeface="Calibri" panose="020F0502020204030204" pitchFamily="34" charset="0"/>
              <a:ea typeface="Calibri" panose="020F0502020204030204" pitchFamily="34" charset="0"/>
            </a:endParaRPr>
          </a:p>
          <a:p>
            <a:pPr marL="457200" marR="0" indent="-457200" algn="l">
              <a:lnSpc>
                <a:spcPct val="107000"/>
              </a:lnSpc>
              <a:spcBef>
                <a:spcPts val="0"/>
              </a:spcBef>
              <a:spcAft>
                <a:spcPts val="800"/>
              </a:spcAft>
            </a:pPr>
            <a:r>
              <a:rPr lang="en-US" sz="800" dirty="0">
                <a:effectLst/>
                <a:latin typeface="Times New Roman" panose="02020603050405020304" pitchFamily="18" charset="0"/>
                <a:ea typeface="Times New Roman" panose="02020603050405020304" pitchFamily="18" charset="0"/>
              </a:rPr>
              <a:t>Moss, J. H., Farley, E. V., Feldmann, A. M., and Ianelli, J. N. 2009. Spatial Distribution, Energetic Status, and Food Habits of Eastern Bering Sea Age-0 Walleye Pollock. Transactions of the American Fisheries Society, 138: 497-505.</a:t>
            </a:r>
            <a:endParaRPr lang="en-US" sz="800" dirty="0">
              <a:effectLst/>
              <a:latin typeface="Calibri" panose="020F0502020204030204" pitchFamily="34" charset="0"/>
              <a:ea typeface="Calibri" panose="020F0502020204030204" pitchFamily="34" charset="0"/>
            </a:endParaRPr>
          </a:p>
          <a:p>
            <a:pPr marL="457200" marR="0" indent="-457200" algn="l">
              <a:lnSpc>
                <a:spcPct val="107000"/>
              </a:lnSpc>
              <a:spcBef>
                <a:spcPts val="0"/>
              </a:spcBef>
              <a:spcAft>
                <a:spcPts val="800"/>
              </a:spcAft>
            </a:pPr>
            <a:r>
              <a:rPr lang="en-US" sz="800" dirty="0">
                <a:effectLst/>
                <a:latin typeface="Times New Roman" panose="02020603050405020304" pitchFamily="18" charset="0"/>
                <a:ea typeface="Times New Roman" panose="02020603050405020304" pitchFamily="18" charset="0"/>
              </a:rPr>
              <a:t>Nogueira, E., </a:t>
            </a:r>
            <a:r>
              <a:rPr lang="en-US" sz="800" dirty="0" err="1">
                <a:effectLst/>
                <a:latin typeface="Times New Roman" panose="02020603050405020304" pitchFamily="18" charset="0"/>
                <a:ea typeface="Times New Roman" panose="02020603050405020304" pitchFamily="18" charset="0"/>
              </a:rPr>
              <a:t>Batleb</a:t>
            </a:r>
            <a:r>
              <a:rPr lang="en-US" sz="800" dirty="0">
                <a:effectLst/>
                <a:latin typeface="Times New Roman" panose="02020603050405020304" pitchFamily="18" charset="0"/>
                <a:ea typeface="Times New Roman" panose="02020603050405020304" pitchFamily="18" charset="0"/>
              </a:rPr>
              <a:t>, J. M., Cabala, J., González-</a:t>
            </a:r>
            <a:r>
              <a:rPr lang="en-US" sz="800" dirty="0" err="1">
                <a:effectLst/>
                <a:latin typeface="Times New Roman" panose="02020603050405020304" pitchFamily="18" charset="0"/>
                <a:ea typeface="Times New Roman" panose="02020603050405020304" pitchFamily="18" charset="0"/>
              </a:rPr>
              <a:t>Nuevoa</a:t>
            </a:r>
            <a:r>
              <a:rPr lang="en-US" sz="800" dirty="0">
                <a:effectLst/>
                <a:latin typeface="Times New Roman" panose="02020603050405020304" pitchFamily="18" charset="0"/>
                <a:ea typeface="Times New Roman" panose="02020603050405020304" pitchFamily="18" charset="0"/>
              </a:rPr>
              <a:t>, G., </a:t>
            </a:r>
            <a:r>
              <a:rPr lang="en-US" sz="800" dirty="0" err="1">
                <a:effectLst/>
                <a:latin typeface="Times New Roman" panose="02020603050405020304" pitchFamily="18" charset="0"/>
                <a:ea typeface="Times New Roman" panose="02020603050405020304" pitchFamily="18" charset="0"/>
              </a:rPr>
              <a:t>Revillaa</a:t>
            </a:r>
            <a:r>
              <a:rPr lang="en-US" sz="800" dirty="0">
                <a:effectLst/>
                <a:latin typeface="Times New Roman" panose="02020603050405020304" pitchFamily="18" charset="0"/>
                <a:ea typeface="Times New Roman" panose="02020603050405020304" pitchFamily="18" charset="0"/>
              </a:rPr>
              <a:t>, R., </a:t>
            </a:r>
            <a:r>
              <a:rPr lang="en-US" sz="800" dirty="0" err="1">
                <a:effectLst/>
                <a:latin typeface="Times New Roman" panose="02020603050405020304" pitchFamily="18" charset="0"/>
                <a:ea typeface="Times New Roman" panose="02020603050405020304" pitchFamily="18" charset="0"/>
              </a:rPr>
              <a:t>Álvareza</a:t>
            </a:r>
            <a:r>
              <a:rPr lang="en-US" sz="800" dirty="0">
                <a:effectLst/>
                <a:latin typeface="Times New Roman" panose="02020603050405020304" pitchFamily="18" charset="0"/>
                <a:ea typeface="Times New Roman" panose="02020603050405020304" pitchFamily="18" charset="0"/>
              </a:rPr>
              <a:t>, E., and </a:t>
            </a:r>
            <a:r>
              <a:rPr lang="en-US" sz="800" dirty="0" err="1">
                <a:effectLst/>
                <a:latin typeface="Times New Roman" panose="02020603050405020304" pitchFamily="18" charset="0"/>
                <a:ea typeface="Times New Roman" panose="02020603050405020304" pitchFamily="18" charset="0"/>
              </a:rPr>
              <a:t>Buenoa</a:t>
            </a:r>
            <a:r>
              <a:rPr lang="en-US" sz="800" dirty="0">
                <a:effectLst/>
                <a:latin typeface="Times New Roman" panose="02020603050405020304" pitchFamily="18" charset="0"/>
                <a:ea typeface="Times New Roman" panose="02020603050405020304" pitchFamily="18" charset="0"/>
              </a:rPr>
              <a:t>, J. 2008. Accumulation of northern krill (</a:t>
            </a:r>
            <a:r>
              <a:rPr lang="en-US" sz="800" dirty="0" err="1">
                <a:effectLst/>
                <a:latin typeface="Times New Roman" panose="02020603050405020304" pitchFamily="18" charset="0"/>
                <a:ea typeface="Times New Roman" panose="02020603050405020304" pitchFamily="18" charset="0"/>
              </a:rPr>
              <a:t>Meganyctiphanes</a:t>
            </a:r>
            <a:r>
              <a:rPr lang="en-US" sz="800" dirty="0">
                <a:effectLst/>
                <a:latin typeface="Times New Roman" panose="02020603050405020304" pitchFamily="18" charset="0"/>
                <a:ea typeface="Times New Roman" panose="02020603050405020304" pitchFamily="18" charset="0"/>
              </a:rPr>
              <a:t> </a:t>
            </a:r>
            <a:r>
              <a:rPr lang="en-US" sz="800" dirty="0" err="1">
                <a:effectLst/>
                <a:latin typeface="Times New Roman" panose="02020603050405020304" pitchFamily="18" charset="0"/>
                <a:ea typeface="Times New Roman" panose="02020603050405020304" pitchFamily="18" charset="0"/>
              </a:rPr>
              <a:t>norvegica</a:t>
            </a:r>
            <a:r>
              <a:rPr lang="en-US" sz="800" dirty="0">
                <a:effectLst/>
                <a:latin typeface="Times New Roman" panose="02020603050405020304" pitchFamily="18" charset="0"/>
                <a:ea typeface="Times New Roman" panose="02020603050405020304" pitchFamily="18" charset="0"/>
              </a:rPr>
              <a:t>) in a convergence zone at the Cap Breton Canyon (southern Bay of Biscay). </a:t>
            </a:r>
            <a:r>
              <a:rPr lang="en-US" sz="800" dirty="0" err="1">
                <a:effectLst/>
                <a:latin typeface="Times New Roman" panose="02020603050405020304" pitchFamily="18" charset="0"/>
                <a:ea typeface="Times New Roman" panose="02020603050405020304" pitchFamily="18" charset="0"/>
              </a:rPr>
              <a:t>Revista</a:t>
            </a:r>
            <a:r>
              <a:rPr lang="en-US" sz="800" dirty="0">
                <a:effectLst/>
                <a:latin typeface="Times New Roman" panose="02020603050405020304" pitchFamily="18" charset="0"/>
                <a:ea typeface="Times New Roman" panose="02020603050405020304" pitchFamily="18" charset="0"/>
              </a:rPr>
              <a:t> de </a:t>
            </a:r>
            <a:r>
              <a:rPr lang="en-US" sz="800" dirty="0" err="1">
                <a:effectLst/>
                <a:latin typeface="Times New Roman" panose="02020603050405020304" pitchFamily="18" charset="0"/>
                <a:ea typeface="Times New Roman" panose="02020603050405020304" pitchFamily="18" charset="0"/>
              </a:rPr>
              <a:t>Investigacion</a:t>
            </a:r>
            <a:r>
              <a:rPr lang="en-US" sz="800" dirty="0">
                <a:effectLst/>
                <a:latin typeface="Times New Roman" panose="02020603050405020304" pitchFamily="18" charset="0"/>
                <a:ea typeface="Times New Roman" panose="02020603050405020304" pitchFamily="18" charset="0"/>
              </a:rPr>
              <a:t> Marina, 3: 225-226.</a:t>
            </a:r>
            <a:endParaRPr lang="en-US" sz="800" dirty="0">
              <a:effectLst/>
              <a:latin typeface="Calibri" panose="020F0502020204030204" pitchFamily="34" charset="0"/>
              <a:ea typeface="Calibri" panose="020F0502020204030204" pitchFamily="34" charset="0"/>
            </a:endParaRPr>
          </a:p>
          <a:p>
            <a:pPr marL="457200" marR="0" indent="-457200" algn="l">
              <a:lnSpc>
                <a:spcPct val="107000"/>
              </a:lnSpc>
              <a:spcBef>
                <a:spcPts val="0"/>
              </a:spcBef>
              <a:spcAft>
                <a:spcPts val="800"/>
              </a:spcAft>
            </a:pPr>
            <a:r>
              <a:rPr lang="en-US" sz="800" dirty="0" err="1">
                <a:effectLst/>
                <a:latin typeface="Times New Roman" panose="02020603050405020304" pitchFamily="18" charset="0"/>
                <a:ea typeface="Times New Roman" panose="02020603050405020304" pitchFamily="18" charset="0"/>
              </a:rPr>
              <a:t>Okkonen</a:t>
            </a:r>
            <a:r>
              <a:rPr lang="en-US" sz="800" dirty="0">
                <a:effectLst/>
                <a:latin typeface="Times New Roman" panose="02020603050405020304" pitchFamily="18" charset="0"/>
                <a:ea typeface="Times New Roman" panose="02020603050405020304" pitchFamily="18" charset="0"/>
              </a:rPr>
              <a:t>, S. R., Schmidt, G., </a:t>
            </a:r>
            <a:r>
              <a:rPr lang="en-US" sz="800" dirty="0" err="1">
                <a:effectLst/>
                <a:latin typeface="Times New Roman" panose="02020603050405020304" pitchFamily="18" charset="0"/>
                <a:ea typeface="Times New Roman" panose="02020603050405020304" pitchFamily="18" charset="0"/>
              </a:rPr>
              <a:t>Cokelet</a:t>
            </a:r>
            <a:r>
              <a:rPr lang="en-US" sz="800" dirty="0">
                <a:effectLst/>
                <a:latin typeface="Times New Roman" panose="02020603050405020304" pitchFamily="18" charset="0"/>
                <a:ea typeface="Times New Roman" panose="02020603050405020304" pitchFamily="18" charset="0"/>
              </a:rPr>
              <a:t>, E., and </a:t>
            </a:r>
            <a:r>
              <a:rPr lang="en-US" sz="800" dirty="0" err="1">
                <a:effectLst/>
                <a:latin typeface="Times New Roman" panose="02020603050405020304" pitchFamily="18" charset="0"/>
                <a:ea typeface="Times New Roman" panose="02020603050405020304" pitchFamily="18" charset="0"/>
              </a:rPr>
              <a:t>Stabeno</a:t>
            </a:r>
            <a:r>
              <a:rPr lang="en-US" sz="800" dirty="0">
                <a:effectLst/>
                <a:latin typeface="Times New Roman" panose="02020603050405020304" pitchFamily="18" charset="0"/>
                <a:ea typeface="Times New Roman" panose="02020603050405020304" pitchFamily="18" charset="0"/>
              </a:rPr>
              <a:t>, P. 2004. Satellite and hydrographic observations of the Bering Sea ‘Green Belt’. Deep Sea Research Part II: Topical Studies in Oceanography, 51: 1033-1051.</a:t>
            </a:r>
            <a:endParaRPr lang="en-US" sz="800" dirty="0">
              <a:effectLst/>
              <a:latin typeface="Calibri" panose="020F0502020204030204" pitchFamily="34" charset="0"/>
              <a:ea typeface="Calibri" panose="020F0502020204030204" pitchFamily="34" charset="0"/>
            </a:endParaRPr>
          </a:p>
          <a:p>
            <a:pPr marL="457200" marR="0" indent="-457200" algn="l">
              <a:lnSpc>
                <a:spcPct val="107000"/>
              </a:lnSpc>
              <a:spcBef>
                <a:spcPts val="0"/>
              </a:spcBef>
              <a:spcAft>
                <a:spcPts val="800"/>
              </a:spcAft>
            </a:pPr>
            <a:r>
              <a:rPr lang="en-US" sz="800" dirty="0" err="1">
                <a:effectLst/>
                <a:latin typeface="Times New Roman" panose="02020603050405020304" pitchFamily="18" charset="0"/>
                <a:ea typeface="Times New Roman" panose="02020603050405020304" pitchFamily="18" charset="0"/>
              </a:rPr>
              <a:t>Pinchuk</a:t>
            </a:r>
            <a:r>
              <a:rPr lang="en-US" sz="800" dirty="0">
                <a:effectLst/>
                <a:latin typeface="Times New Roman" panose="02020603050405020304" pitchFamily="18" charset="0"/>
                <a:ea typeface="Times New Roman" panose="02020603050405020304" pitchFamily="18" charset="0"/>
              </a:rPr>
              <a:t>, A. I., and Hopcroft, R. R. 2007. Seasonal variations in the growth rates of euphausiids (</a:t>
            </a:r>
            <a:r>
              <a:rPr lang="en-US" sz="800" dirty="0" err="1">
                <a:effectLst/>
                <a:latin typeface="Times New Roman" panose="02020603050405020304" pitchFamily="18" charset="0"/>
                <a:ea typeface="Times New Roman" panose="02020603050405020304" pitchFamily="18" charset="0"/>
              </a:rPr>
              <a:t>Thysanoessa</a:t>
            </a:r>
            <a:r>
              <a:rPr lang="en-US" sz="800" dirty="0">
                <a:effectLst/>
                <a:latin typeface="Times New Roman" panose="02020603050405020304" pitchFamily="18" charset="0"/>
                <a:ea typeface="Times New Roman" panose="02020603050405020304" pitchFamily="18" charset="0"/>
              </a:rPr>
              <a:t> </a:t>
            </a:r>
            <a:r>
              <a:rPr lang="en-US" sz="800" dirty="0" err="1">
                <a:effectLst/>
                <a:latin typeface="Times New Roman" panose="02020603050405020304" pitchFamily="18" charset="0"/>
                <a:ea typeface="Times New Roman" panose="02020603050405020304" pitchFamily="18" charset="0"/>
              </a:rPr>
              <a:t>inermis</a:t>
            </a:r>
            <a:r>
              <a:rPr lang="en-US" sz="800" dirty="0">
                <a:effectLst/>
                <a:latin typeface="Times New Roman" panose="02020603050405020304" pitchFamily="18" charset="0"/>
                <a:ea typeface="Times New Roman" panose="02020603050405020304" pitchFamily="18" charset="0"/>
              </a:rPr>
              <a:t>, T-</a:t>
            </a:r>
            <a:r>
              <a:rPr lang="en-US" sz="800" dirty="0" err="1">
                <a:effectLst/>
                <a:latin typeface="Times New Roman" panose="02020603050405020304" pitchFamily="18" charset="0"/>
                <a:ea typeface="Times New Roman" panose="02020603050405020304" pitchFamily="18" charset="0"/>
              </a:rPr>
              <a:t>spinifera</a:t>
            </a:r>
            <a:r>
              <a:rPr lang="en-US" sz="800" dirty="0">
                <a:effectLst/>
                <a:latin typeface="Times New Roman" panose="02020603050405020304" pitchFamily="18" charset="0"/>
                <a:ea typeface="Times New Roman" panose="02020603050405020304" pitchFamily="18" charset="0"/>
              </a:rPr>
              <a:t>, and </a:t>
            </a:r>
            <a:r>
              <a:rPr lang="en-US" sz="800" dirty="0" err="1">
                <a:effectLst/>
                <a:latin typeface="Times New Roman" panose="02020603050405020304" pitchFamily="18" charset="0"/>
                <a:ea typeface="Times New Roman" panose="02020603050405020304" pitchFamily="18" charset="0"/>
              </a:rPr>
              <a:t>Euphausia</a:t>
            </a:r>
            <a:r>
              <a:rPr lang="en-US" sz="800" dirty="0">
                <a:effectLst/>
                <a:latin typeface="Times New Roman" panose="02020603050405020304" pitchFamily="18" charset="0"/>
                <a:ea typeface="Times New Roman" panose="02020603050405020304" pitchFamily="18" charset="0"/>
              </a:rPr>
              <a:t> </a:t>
            </a:r>
            <a:r>
              <a:rPr lang="en-US" sz="800" dirty="0" err="1">
                <a:effectLst/>
                <a:latin typeface="Times New Roman" panose="02020603050405020304" pitchFamily="18" charset="0"/>
                <a:ea typeface="Times New Roman" panose="02020603050405020304" pitchFamily="18" charset="0"/>
              </a:rPr>
              <a:t>pacifica</a:t>
            </a:r>
            <a:r>
              <a:rPr lang="en-US" sz="800" dirty="0">
                <a:effectLst/>
                <a:latin typeface="Times New Roman" panose="02020603050405020304" pitchFamily="18" charset="0"/>
                <a:ea typeface="Times New Roman" panose="02020603050405020304" pitchFamily="18" charset="0"/>
              </a:rPr>
              <a:t>) from the northern Gulf of Alaska. Marine Biology, 151: 257-269.</a:t>
            </a:r>
            <a:endParaRPr lang="en-US" sz="800" dirty="0">
              <a:effectLst/>
              <a:latin typeface="Calibri" panose="020F0502020204030204" pitchFamily="34" charset="0"/>
              <a:ea typeface="Calibri" panose="020F0502020204030204" pitchFamily="34" charset="0"/>
            </a:endParaRPr>
          </a:p>
          <a:p>
            <a:pPr marL="457200" marR="0" indent="-457200" algn="l">
              <a:lnSpc>
                <a:spcPct val="107000"/>
              </a:lnSpc>
              <a:spcBef>
                <a:spcPts val="0"/>
              </a:spcBef>
              <a:spcAft>
                <a:spcPts val="800"/>
              </a:spcAft>
            </a:pPr>
            <a:r>
              <a:rPr lang="en-US" sz="800" dirty="0">
                <a:effectLst/>
                <a:latin typeface="Times New Roman" panose="02020603050405020304" pitchFamily="18" charset="0"/>
                <a:ea typeface="Times New Roman" panose="02020603050405020304" pitchFamily="18" charset="0"/>
              </a:rPr>
              <a:t>Ressler, P. H., De </a:t>
            </a:r>
            <a:r>
              <a:rPr lang="en-US" sz="800" dirty="0" err="1">
                <a:effectLst/>
                <a:latin typeface="Times New Roman" panose="02020603050405020304" pitchFamily="18" charset="0"/>
                <a:ea typeface="Times New Roman" panose="02020603050405020304" pitchFamily="18" charset="0"/>
              </a:rPr>
              <a:t>Robertis</a:t>
            </a:r>
            <a:r>
              <a:rPr lang="en-US" sz="800" dirty="0">
                <a:effectLst/>
                <a:latin typeface="Times New Roman" panose="02020603050405020304" pitchFamily="18" charset="0"/>
                <a:ea typeface="Times New Roman" panose="02020603050405020304" pitchFamily="18" charset="0"/>
              </a:rPr>
              <a:t>, A., Warren, J. D., Smith, J. N., and </a:t>
            </a:r>
            <a:r>
              <a:rPr lang="en-US" sz="800" dirty="0" err="1">
                <a:effectLst/>
                <a:latin typeface="Times New Roman" panose="02020603050405020304" pitchFamily="18" charset="0"/>
                <a:ea typeface="Times New Roman" panose="02020603050405020304" pitchFamily="18" charset="0"/>
              </a:rPr>
              <a:t>Kotwicki</a:t>
            </a:r>
            <a:r>
              <a:rPr lang="en-US" sz="800" dirty="0">
                <a:effectLst/>
                <a:latin typeface="Times New Roman" panose="02020603050405020304" pitchFamily="18" charset="0"/>
                <a:ea typeface="Times New Roman" panose="02020603050405020304" pitchFamily="18" charset="0"/>
              </a:rPr>
              <a:t>, S. 2012a. Developing an acoustic survey of euphausiids to understand trophic interactions in the Bering Sea ecosystem. Deep Sea Research Part II: Topical Studies in Oceanography, 65: 184-195.</a:t>
            </a:r>
            <a:endParaRPr lang="en-US" sz="800" dirty="0">
              <a:effectLst/>
              <a:latin typeface="Calibri" panose="020F0502020204030204" pitchFamily="34" charset="0"/>
              <a:ea typeface="Calibri" panose="020F0502020204030204" pitchFamily="34" charset="0"/>
            </a:endParaRPr>
          </a:p>
          <a:p>
            <a:pPr algn="l"/>
            <a:r>
              <a:rPr lang="en-US" sz="800" dirty="0">
                <a:effectLst/>
                <a:latin typeface="Times New Roman" panose="02020603050405020304" pitchFamily="18" charset="0"/>
                <a:ea typeface="Times New Roman" panose="02020603050405020304" pitchFamily="18" charset="0"/>
              </a:rPr>
              <a:t>Santora, J. A., and Reiss, C. S. 2011. Geospatial variability of krill and top predators within an Antarctic submarine canyon system. Marine Biology, 158: 2527-2540.</a:t>
            </a:r>
            <a:endParaRPr lang="en-US" sz="800" dirty="0"/>
          </a:p>
        </p:txBody>
      </p:sp>
    </p:spTree>
    <p:extLst>
      <p:ext uri="{BB962C8B-B14F-4D97-AF65-F5344CB8AC3E}">
        <p14:creationId xmlns:p14="http://schemas.microsoft.com/office/powerpoint/2010/main" val="4243905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E2C6913-B2EC-8B03-1CFD-9535AA77A7D5}"/>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309279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p:txBody>
          <a:bodyPr/>
          <a:lstStyle/>
          <a:p>
            <a:r>
              <a:rPr lang="en-US" dirty="0"/>
              <a:t>Research Questions</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
        <p:nvSpPr>
          <p:cNvPr id="5" name="Text Placeholder 4">
            <a:extLst>
              <a:ext uri="{FF2B5EF4-FFF2-40B4-BE49-F238E27FC236}">
                <a16:creationId xmlns:a16="http://schemas.microsoft.com/office/drawing/2014/main" id="{171A006E-2552-45AA-81E6-9D6D26A503C2}"/>
              </a:ext>
            </a:extLst>
          </p:cNvPr>
          <p:cNvSpPr>
            <a:spLocks noGrp="1"/>
          </p:cNvSpPr>
          <p:nvPr>
            <p:ph type="body" sz="quarter" idx="1"/>
          </p:nvPr>
        </p:nvSpPr>
        <p:spPr>
          <a:xfrm>
            <a:off x="838200" y="4965914"/>
            <a:ext cx="10515600" cy="1188720"/>
          </a:xfrm>
        </p:spPr>
        <p:txBody>
          <a:bodyPr>
            <a:normAutofit fontScale="92500" lnSpcReduction="10000"/>
          </a:bodyPr>
          <a:lstStyle/>
          <a:p>
            <a:pPr marL="457200" indent="-457200" algn="l">
              <a:buAutoNum type="arabicParenR"/>
            </a:pPr>
            <a:r>
              <a:rPr lang="en-US" dirty="0"/>
              <a:t>Where are euphausiids found in the Southeastern Bering Sea?</a:t>
            </a:r>
            <a:endParaRPr lang="en-US" sz="500" dirty="0"/>
          </a:p>
          <a:p>
            <a:pPr marL="457200" indent="-457200" algn="l">
              <a:buAutoNum type="arabicParenR" startAt="2"/>
            </a:pPr>
            <a:r>
              <a:rPr lang="en-US" dirty="0"/>
              <a:t>What environmental conditions are strong predictors of krill presence?</a:t>
            </a:r>
          </a:p>
          <a:p>
            <a:pPr marL="457200" indent="-457200" algn="l">
              <a:buAutoNum type="arabicParenR" startAt="2"/>
            </a:pPr>
            <a:r>
              <a:rPr lang="en-US" dirty="0"/>
              <a:t>Does the spatial extent of the cold pool correspond with predicted krill distribution?</a:t>
            </a:r>
          </a:p>
        </p:txBody>
      </p:sp>
      <p:pic>
        <p:nvPicPr>
          <p:cNvPr id="2052" name="Picture 4" descr="K is for krill Royalty Free Vector Image - VectorStock">
            <a:extLst>
              <a:ext uri="{FF2B5EF4-FFF2-40B4-BE49-F238E27FC236}">
                <a16:creationId xmlns:a16="http://schemas.microsoft.com/office/drawing/2014/main" id="{14A55CDA-DBFB-DD66-6327-ACF261D40DE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8969" b="14613"/>
          <a:stretch/>
        </p:blipFill>
        <p:spPr bwMode="auto">
          <a:xfrm>
            <a:off x="9848284" y="3682544"/>
            <a:ext cx="1950933" cy="1188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389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841248" y="950598"/>
            <a:ext cx="4525882" cy="782638"/>
          </a:xfrm>
        </p:spPr>
        <p:txBody>
          <a:bodyPr>
            <a:normAutofit fontScale="90000"/>
          </a:bodyPr>
          <a:lstStyle/>
          <a:p>
            <a:r>
              <a:rPr lang="en-US" dirty="0"/>
              <a:t>Methods: Krill Thinning</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p:txBody>
          <a:bodyPr/>
          <a:lstStyle/>
          <a:p>
            <a:r>
              <a:rPr lang="en-US" dirty="0"/>
              <a:t>Goal: mitigate spatial and temporal autocorrelation</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a:xfrm>
            <a:off x="838199" y="2856323"/>
            <a:ext cx="5288963" cy="3627286"/>
          </a:xfrm>
        </p:spPr>
        <p:txBody>
          <a:bodyPr>
            <a:normAutofit/>
          </a:bodyPr>
          <a:lstStyle/>
          <a:p>
            <a:r>
              <a:rPr lang="en-US" sz="1800" dirty="0"/>
              <a:t>Krill bongo net samples were temporally and spatially biased the biased boat track and non-random sampling</a:t>
            </a:r>
          </a:p>
          <a:p>
            <a:r>
              <a:rPr lang="en-US" sz="1800" dirty="0"/>
              <a:t>To mitigate these effects and satisfy </a:t>
            </a:r>
            <a:r>
              <a:rPr lang="en-US" sz="1800" dirty="0" err="1"/>
              <a:t>MaxEnt</a:t>
            </a:r>
            <a:r>
              <a:rPr lang="en-US" sz="1800" dirty="0"/>
              <a:t> normality assumptions: krill were binned into sequential five-year periods</a:t>
            </a:r>
          </a:p>
          <a:p>
            <a:r>
              <a:rPr lang="en-US" sz="1800" dirty="0"/>
              <a:t>Bins were thinned by a step size of 50 square units between nearest neighbors on the x-y plane</a:t>
            </a:r>
          </a:p>
          <a:p>
            <a:r>
              <a:rPr lang="en-US" sz="1800" dirty="0"/>
              <a:t>Normality of the original and thinned distributions were assessed using QQ-plots and the Shapiro-Wilk’s test for normality</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4</a:t>
            </a:fld>
            <a:endParaRPr lang="en-US" dirty="0"/>
          </a:p>
        </p:txBody>
      </p:sp>
      <p:pic>
        <p:nvPicPr>
          <p:cNvPr id="8" name="Picture 7">
            <a:extLst>
              <a:ext uri="{FF2B5EF4-FFF2-40B4-BE49-F238E27FC236}">
                <a16:creationId xmlns:a16="http://schemas.microsoft.com/office/drawing/2014/main" id="{F01D276B-8A8B-48E9-345E-D3BF58447E55}"/>
              </a:ext>
            </a:extLst>
          </p:cNvPr>
          <p:cNvPicPr>
            <a:picLocks noChangeAspect="1"/>
          </p:cNvPicPr>
          <p:nvPr/>
        </p:nvPicPr>
        <p:blipFill rotWithShape="1">
          <a:blip r:embed="rId3"/>
          <a:srcRect l="15084" t="9406" r="6699"/>
          <a:stretch/>
        </p:blipFill>
        <p:spPr>
          <a:xfrm>
            <a:off x="7166113" y="1470990"/>
            <a:ext cx="4621696" cy="4059141"/>
          </a:xfrm>
          <a:prstGeom prst="rect">
            <a:avLst/>
          </a:prstGeom>
          <a:ln w="38100">
            <a:solidFill>
              <a:schemeClr val="bg1"/>
            </a:solidFill>
          </a:ln>
        </p:spPr>
      </p:pic>
    </p:spTree>
    <p:extLst>
      <p:ext uri="{BB962C8B-B14F-4D97-AF65-F5344CB8AC3E}">
        <p14:creationId xmlns:p14="http://schemas.microsoft.com/office/powerpoint/2010/main" val="3733523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97">
            <a:extLst>
              <a:ext uri="{FF2B5EF4-FFF2-40B4-BE49-F238E27FC236}">
                <a16:creationId xmlns:a16="http://schemas.microsoft.com/office/drawing/2014/main" id="{7D3410FB-7009-9F90-8F8B-6EFF8BBA9F17}"/>
              </a:ext>
            </a:extLst>
          </p:cNvPr>
          <p:cNvGrpSpPr/>
          <p:nvPr/>
        </p:nvGrpSpPr>
        <p:grpSpPr>
          <a:xfrm>
            <a:off x="400756" y="888789"/>
            <a:ext cx="11390488" cy="5653965"/>
            <a:chOff x="400756" y="696285"/>
            <a:chExt cx="11390488" cy="5653965"/>
          </a:xfrm>
        </p:grpSpPr>
        <p:pic>
          <p:nvPicPr>
            <p:cNvPr id="15" name="Picture 14">
              <a:extLst>
                <a:ext uri="{FF2B5EF4-FFF2-40B4-BE49-F238E27FC236}">
                  <a16:creationId xmlns:a16="http://schemas.microsoft.com/office/drawing/2014/main" id="{19A791D0-053B-3765-85BB-E3059C255E28}"/>
                </a:ext>
              </a:extLst>
            </p:cNvPr>
            <p:cNvPicPr>
              <a:picLocks noChangeAspect="1"/>
            </p:cNvPicPr>
            <p:nvPr/>
          </p:nvPicPr>
          <p:blipFill>
            <a:blip r:embed="rId3"/>
            <a:stretch>
              <a:fillRect/>
            </a:stretch>
          </p:blipFill>
          <p:spPr>
            <a:xfrm>
              <a:off x="405602" y="699381"/>
              <a:ext cx="1581559" cy="1371600"/>
            </a:xfrm>
            <a:prstGeom prst="rect">
              <a:avLst/>
            </a:prstGeom>
          </p:spPr>
        </p:pic>
        <p:pic>
          <p:nvPicPr>
            <p:cNvPr id="17" name="Picture 16">
              <a:extLst>
                <a:ext uri="{FF2B5EF4-FFF2-40B4-BE49-F238E27FC236}">
                  <a16:creationId xmlns:a16="http://schemas.microsoft.com/office/drawing/2014/main" id="{AD4DE134-E69A-ADC1-896B-FFE305AB7F8A}"/>
                </a:ext>
              </a:extLst>
            </p:cNvPr>
            <p:cNvPicPr>
              <a:picLocks noChangeAspect="1"/>
            </p:cNvPicPr>
            <p:nvPr/>
          </p:nvPicPr>
          <p:blipFill>
            <a:blip r:embed="rId4"/>
            <a:stretch>
              <a:fillRect/>
            </a:stretch>
          </p:blipFill>
          <p:spPr>
            <a:xfrm>
              <a:off x="2023043" y="696285"/>
              <a:ext cx="1604812" cy="1371600"/>
            </a:xfrm>
            <a:prstGeom prst="rect">
              <a:avLst/>
            </a:prstGeom>
          </p:spPr>
        </p:pic>
        <p:pic>
          <p:nvPicPr>
            <p:cNvPr id="19" name="Picture 18">
              <a:extLst>
                <a:ext uri="{FF2B5EF4-FFF2-40B4-BE49-F238E27FC236}">
                  <a16:creationId xmlns:a16="http://schemas.microsoft.com/office/drawing/2014/main" id="{2CD5EE56-F299-5283-B82B-B02E48B4D998}"/>
                </a:ext>
              </a:extLst>
            </p:cNvPr>
            <p:cNvPicPr>
              <a:picLocks noChangeAspect="1"/>
            </p:cNvPicPr>
            <p:nvPr/>
          </p:nvPicPr>
          <p:blipFill>
            <a:blip r:embed="rId5"/>
            <a:stretch>
              <a:fillRect/>
            </a:stretch>
          </p:blipFill>
          <p:spPr>
            <a:xfrm>
              <a:off x="3663737" y="696285"/>
              <a:ext cx="1592318" cy="1371600"/>
            </a:xfrm>
            <a:prstGeom prst="rect">
              <a:avLst/>
            </a:prstGeom>
          </p:spPr>
        </p:pic>
        <p:pic>
          <p:nvPicPr>
            <p:cNvPr id="21" name="Picture 20">
              <a:extLst>
                <a:ext uri="{FF2B5EF4-FFF2-40B4-BE49-F238E27FC236}">
                  <a16:creationId xmlns:a16="http://schemas.microsoft.com/office/drawing/2014/main" id="{8173DA34-5B35-B6FF-D453-68F89902D724}"/>
                </a:ext>
              </a:extLst>
            </p:cNvPr>
            <p:cNvPicPr>
              <a:picLocks noChangeAspect="1"/>
            </p:cNvPicPr>
            <p:nvPr/>
          </p:nvPicPr>
          <p:blipFill>
            <a:blip r:embed="rId6"/>
            <a:stretch>
              <a:fillRect/>
            </a:stretch>
          </p:blipFill>
          <p:spPr>
            <a:xfrm>
              <a:off x="5291937" y="696285"/>
              <a:ext cx="1591929" cy="1371600"/>
            </a:xfrm>
            <a:prstGeom prst="rect">
              <a:avLst/>
            </a:prstGeom>
          </p:spPr>
        </p:pic>
        <p:pic>
          <p:nvPicPr>
            <p:cNvPr id="23" name="Picture 22">
              <a:extLst>
                <a:ext uri="{FF2B5EF4-FFF2-40B4-BE49-F238E27FC236}">
                  <a16:creationId xmlns:a16="http://schemas.microsoft.com/office/drawing/2014/main" id="{59DF586D-69DB-C691-CCB6-45FC865299D3}"/>
                </a:ext>
              </a:extLst>
            </p:cNvPr>
            <p:cNvPicPr>
              <a:picLocks noChangeAspect="1"/>
            </p:cNvPicPr>
            <p:nvPr/>
          </p:nvPicPr>
          <p:blipFill>
            <a:blip r:embed="rId7"/>
            <a:stretch>
              <a:fillRect/>
            </a:stretch>
          </p:blipFill>
          <p:spPr>
            <a:xfrm>
              <a:off x="6919748" y="696285"/>
              <a:ext cx="1573710" cy="1371600"/>
            </a:xfrm>
            <a:prstGeom prst="rect">
              <a:avLst/>
            </a:prstGeom>
          </p:spPr>
        </p:pic>
        <p:pic>
          <p:nvPicPr>
            <p:cNvPr id="25" name="Picture 24">
              <a:extLst>
                <a:ext uri="{FF2B5EF4-FFF2-40B4-BE49-F238E27FC236}">
                  <a16:creationId xmlns:a16="http://schemas.microsoft.com/office/drawing/2014/main" id="{F8EF8F43-3740-1273-DEE7-1C31E0B6E8D1}"/>
                </a:ext>
              </a:extLst>
            </p:cNvPr>
            <p:cNvPicPr>
              <a:picLocks noChangeAspect="1"/>
            </p:cNvPicPr>
            <p:nvPr/>
          </p:nvPicPr>
          <p:blipFill>
            <a:blip r:embed="rId8"/>
            <a:stretch>
              <a:fillRect/>
            </a:stretch>
          </p:blipFill>
          <p:spPr>
            <a:xfrm>
              <a:off x="8529340" y="696285"/>
              <a:ext cx="1601840" cy="1371600"/>
            </a:xfrm>
            <a:prstGeom prst="rect">
              <a:avLst/>
            </a:prstGeom>
          </p:spPr>
        </p:pic>
        <p:pic>
          <p:nvPicPr>
            <p:cNvPr id="27" name="Picture 26">
              <a:extLst>
                <a:ext uri="{FF2B5EF4-FFF2-40B4-BE49-F238E27FC236}">
                  <a16:creationId xmlns:a16="http://schemas.microsoft.com/office/drawing/2014/main" id="{C479D1B3-ACCF-E718-D048-5E7CE9695B1D}"/>
                </a:ext>
              </a:extLst>
            </p:cNvPr>
            <p:cNvPicPr>
              <a:picLocks noChangeAspect="1"/>
            </p:cNvPicPr>
            <p:nvPr/>
          </p:nvPicPr>
          <p:blipFill>
            <a:blip r:embed="rId9"/>
            <a:stretch>
              <a:fillRect/>
            </a:stretch>
          </p:blipFill>
          <p:spPr>
            <a:xfrm>
              <a:off x="10191285" y="696285"/>
              <a:ext cx="1592000" cy="1371600"/>
            </a:xfrm>
            <a:prstGeom prst="rect">
              <a:avLst/>
            </a:prstGeom>
          </p:spPr>
        </p:pic>
        <p:pic>
          <p:nvPicPr>
            <p:cNvPr id="29" name="Picture 28">
              <a:extLst>
                <a:ext uri="{FF2B5EF4-FFF2-40B4-BE49-F238E27FC236}">
                  <a16:creationId xmlns:a16="http://schemas.microsoft.com/office/drawing/2014/main" id="{A281C6EE-FD4D-7AD8-668F-142467664A0F}"/>
                </a:ext>
              </a:extLst>
            </p:cNvPr>
            <p:cNvPicPr>
              <a:picLocks noChangeAspect="1"/>
            </p:cNvPicPr>
            <p:nvPr/>
          </p:nvPicPr>
          <p:blipFill rotWithShape="1">
            <a:blip r:embed="rId10"/>
            <a:srcRect r="2241"/>
            <a:stretch/>
          </p:blipFill>
          <p:spPr>
            <a:xfrm>
              <a:off x="421853" y="2120719"/>
              <a:ext cx="1565308" cy="1371600"/>
            </a:xfrm>
            <a:prstGeom prst="rect">
              <a:avLst/>
            </a:prstGeom>
          </p:spPr>
        </p:pic>
        <p:pic>
          <p:nvPicPr>
            <p:cNvPr id="31" name="Picture 30">
              <a:extLst>
                <a:ext uri="{FF2B5EF4-FFF2-40B4-BE49-F238E27FC236}">
                  <a16:creationId xmlns:a16="http://schemas.microsoft.com/office/drawing/2014/main" id="{3CCCF71A-0391-4CA2-70CD-906297ECF9F9}"/>
                </a:ext>
              </a:extLst>
            </p:cNvPr>
            <p:cNvPicPr>
              <a:picLocks noChangeAspect="1"/>
            </p:cNvPicPr>
            <p:nvPr/>
          </p:nvPicPr>
          <p:blipFill>
            <a:blip r:embed="rId11"/>
            <a:stretch>
              <a:fillRect/>
            </a:stretch>
          </p:blipFill>
          <p:spPr>
            <a:xfrm>
              <a:off x="2023043" y="2120719"/>
              <a:ext cx="1592954" cy="1371600"/>
            </a:xfrm>
            <a:prstGeom prst="rect">
              <a:avLst/>
            </a:prstGeom>
          </p:spPr>
        </p:pic>
        <p:pic>
          <p:nvPicPr>
            <p:cNvPr id="33" name="Picture 32">
              <a:extLst>
                <a:ext uri="{FF2B5EF4-FFF2-40B4-BE49-F238E27FC236}">
                  <a16:creationId xmlns:a16="http://schemas.microsoft.com/office/drawing/2014/main" id="{35ADE3CC-AFB5-B799-A50C-799825AB6FDB}"/>
                </a:ext>
              </a:extLst>
            </p:cNvPr>
            <p:cNvPicPr>
              <a:picLocks noChangeAspect="1"/>
            </p:cNvPicPr>
            <p:nvPr/>
          </p:nvPicPr>
          <p:blipFill>
            <a:blip r:embed="rId12"/>
            <a:stretch>
              <a:fillRect/>
            </a:stretch>
          </p:blipFill>
          <p:spPr>
            <a:xfrm>
              <a:off x="3651879" y="2124422"/>
              <a:ext cx="1592635" cy="1371600"/>
            </a:xfrm>
            <a:prstGeom prst="rect">
              <a:avLst/>
            </a:prstGeom>
          </p:spPr>
        </p:pic>
        <p:pic>
          <p:nvPicPr>
            <p:cNvPr id="35" name="Picture 34">
              <a:extLst>
                <a:ext uri="{FF2B5EF4-FFF2-40B4-BE49-F238E27FC236}">
                  <a16:creationId xmlns:a16="http://schemas.microsoft.com/office/drawing/2014/main" id="{03C968D9-7E5B-5848-4213-71C1E17CD777}"/>
                </a:ext>
              </a:extLst>
            </p:cNvPr>
            <p:cNvPicPr>
              <a:picLocks noChangeAspect="1"/>
            </p:cNvPicPr>
            <p:nvPr/>
          </p:nvPicPr>
          <p:blipFill>
            <a:blip r:embed="rId13"/>
            <a:stretch>
              <a:fillRect/>
            </a:stretch>
          </p:blipFill>
          <p:spPr>
            <a:xfrm>
              <a:off x="5291937" y="2120719"/>
              <a:ext cx="1597557" cy="1371600"/>
            </a:xfrm>
            <a:prstGeom prst="rect">
              <a:avLst/>
            </a:prstGeom>
          </p:spPr>
        </p:pic>
        <p:pic>
          <p:nvPicPr>
            <p:cNvPr id="37" name="Picture 36">
              <a:extLst>
                <a:ext uri="{FF2B5EF4-FFF2-40B4-BE49-F238E27FC236}">
                  <a16:creationId xmlns:a16="http://schemas.microsoft.com/office/drawing/2014/main" id="{42C12786-05C7-3F91-F4EE-FA14FD35596B}"/>
                </a:ext>
              </a:extLst>
            </p:cNvPr>
            <p:cNvPicPr>
              <a:picLocks noChangeAspect="1"/>
            </p:cNvPicPr>
            <p:nvPr/>
          </p:nvPicPr>
          <p:blipFill rotWithShape="1">
            <a:blip r:embed="rId14"/>
            <a:srcRect l="-1" r="2248"/>
            <a:stretch/>
          </p:blipFill>
          <p:spPr>
            <a:xfrm>
              <a:off x="6932789" y="2120719"/>
              <a:ext cx="1560669" cy="1371600"/>
            </a:xfrm>
            <a:prstGeom prst="rect">
              <a:avLst/>
            </a:prstGeom>
          </p:spPr>
        </p:pic>
        <p:pic>
          <p:nvPicPr>
            <p:cNvPr id="39" name="Picture 38">
              <a:extLst>
                <a:ext uri="{FF2B5EF4-FFF2-40B4-BE49-F238E27FC236}">
                  <a16:creationId xmlns:a16="http://schemas.microsoft.com/office/drawing/2014/main" id="{2F42F812-9025-33D1-A510-DD991626BA22}"/>
                </a:ext>
              </a:extLst>
            </p:cNvPr>
            <p:cNvPicPr>
              <a:picLocks noChangeAspect="1"/>
            </p:cNvPicPr>
            <p:nvPr/>
          </p:nvPicPr>
          <p:blipFill>
            <a:blip r:embed="rId15"/>
            <a:stretch>
              <a:fillRect/>
            </a:stretch>
          </p:blipFill>
          <p:spPr>
            <a:xfrm>
              <a:off x="8526032" y="2120719"/>
              <a:ext cx="1605148" cy="1371600"/>
            </a:xfrm>
            <a:prstGeom prst="rect">
              <a:avLst/>
            </a:prstGeom>
          </p:spPr>
        </p:pic>
        <p:pic>
          <p:nvPicPr>
            <p:cNvPr id="41" name="Picture 40">
              <a:extLst>
                <a:ext uri="{FF2B5EF4-FFF2-40B4-BE49-F238E27FC236}">
                  <a16:creationId xmlns:a16="http://schemas.microsoft.com/office/drawing/2014/main" id="{9820D419-6DAB-D99F-EFDD-E7E0D39BA0BB}"/>
                </a:ext>
              </a:extLst>
            </p:cNvPr>
            <p:cNvPicPr>
              <a:picLocks noChangeAspect="1"/>
            </p:cNvPicPr>
            <p:nvPr/>
          </p:nvPicPr>
          <p:blipFill>
            <a:blip r:embed="rId16"/>
            <a:stretch>
              <a:fillRect/>
            </a:stretch>
          </p:blipFill>
          <p:spPr>
            <a:xfrm>
              <a:off x="10191285" y="2120719"/>
              <a:ext cx="1594930" cy="1371600"/>
            </a:xfrm>
            <a:prstGeom prst="rect">
              <a:avLst/>
            </a:prstGeom>
          </p:spPr>
        </p:pic>
        <p:pic>
          <p:nvPicPr>
            <p:cNvPr id="43" name="Picture 42">
              <a:extLst>
                <a:ext uri="{FF2B5EF4-FFF2-40B4-BE49-F238E27FC236}">
                  <a16:creationId xmlns:a16="http://schemas.microsoft.com/office/drawing/2014/main" id="{475863C9-1692-0F42-43EB-B3AC6C249BDC}"/>
                </a:ext>
              </a:extLst>
            </p:cNvPr>
            <p:cNvPicPr>
              <a:picLocks noChangeAspect="1"/>
            </p:cNvPicPr>
            <p:nvPr/>
          </p:nvPicPr>
          <p:blipFill>
            <a:blip r:embed="rId17"/>
            <a:stretch>
              <a:fillRect/>
            </a:stretch>
          </p:blipFill>
          <p:spPr>
            <a:xfrm>
              <a:off x="400756" y="3542057"/>
              <a:ext cx="1586405" cy="1371600"/>
            </a:xfrm>
            <a:prstGeom prst="rect">
              <a:avLst/>
            </a:prstGeom>
          </p:spPr>
        </p:pic>
        <p:pic>
          <p:nvPicPr>
            <p:cNvPr id="45" name="Picture 44">
              <a:extLst>
                <a:ext uri="{FF2B5EF4-FFF2-40B4-BE49-F238E27FC236}">
                  <a16:creationId xmlns:a16="http://schemas.microsoft.com/office/drawing/2014/main" id="{D81E07B2-D3EB-45DA-0F1B-7C3938C7E68E}"/>
                </a:ext>
              </a:extLst>
            </p:cNvPr>
            <p:cNvPicPr>
              <a:picLocks noChangeAspect="1"/>
            </p:cNvPicPr>
            <p:nvPr/>
          </p:nvPicPr>
          <p:blipFill>
            <a:blip r:embed="rId18"/>
            <a:stretch>
              <a:fillRect/>
            </a:stretch>
          </p:blipFill>
          <p:spPr>
            <a:xfrm>
              <a:off x="2008869" y="3545111"/>
              <a:ext cx="1607128" cy="1371600"/>
            </a:xfrm>
            <a:prstGeom prst="rect">
              <a:avLst/>
            </a:prstGeom>
          </p:spPr>
        </p:pic>
        <p:pic>
          <p:nvPicPr>
            <p:cNvPr id="47" name="Picture 46">
              <a:extLst>
                <a:ext uri="{FF2B5EF4-FFF2-40B4-BE49-F238E27FC236}">
                  <a16:creationId xmlns:a16="http://schemas.microsoft.com/office/drawing/2014/main" id="{6C1942D7-2243-8BA9-8F7F-638640270109}"/>
                </a:ext>
              </a:extLst>
            </p:cNvPr>
            <p:cNvPicPr>
              <a:picLocks noChangeAspect="1"/>
            </p:cNvPicPr>
            <p:nvPr/>
          </p:nvPicPr>
          <p:blipFill>
            <a:blip r:embed="rId19"/>
            <a:stretch>
              <a:fillRect/>
            </a:stretch>
          </p:blipFill>
          <p:spPr>
            <a:xfrm>
              <a:off x="3651879" y="3542057"/>
              <a:ext cx="1582767" cy="1371600"/>
            </a:xfrm>
            <a:prstGeom prst="rect">
              <a:avLst/>
            </a:prstGeom>
          </p:spPr>
        </p:pic>
        <p:pic>
          <p:nvPicPr>
            <p:cNvPr id="49" name="Picture 48">
              <a:extLst>
                <a:ext uri="{FF2B5EF4-FFF2-40B4-BE49-F238E27FC236}">
                  <a16:creationId xmlns:a16="http://schemas.microsoft.com/office/drawing/2014/main" id="{9566B11B-2521-2599-43F3-6B56F4CB69B3}"/>
                </a:ext>
              </a:extLst>
            </p:cNvPr>
            <p:cNvPicPr>
              <a:picLocks noChangeAspect="1"/>
            </p:cNvPicPr>
            <p:nvPr/>
          </p:nvPicPr>
          <p:blipFill>
            <a:blip r:embed="rId20"/>
            <a:stretch>
              <a:fillRect/>
            </a:stretch>
          </p:blipFill>
          <p:spPr>
            <a:xfrm>
              <a:off x="5291937" y="3542057"/>
              <a:ext cx="1588376" cy="1371600"/>
            </a:xfrm>
            <a:prstGeom prst="rect">
              <a:avLst/>
            </a:prstGeom>
          </p:spPr>
        </p:pic>
        <p:pic>
          <p:nvPicPr>
            <p:cNvPr id="51" name="Picture 50">
              <a:extLst>
                <a:ext uri="{FF2B5EF4-FFF2-40B4-BE49-F238E27FC236}">
                  <a16:creationId xmlns:a16="http://schemas.microsoft.com/office/drawing/2014/main" id="{26428343-2623-E69E-3369-E4EDF1C041C6}"/>
                </a:ext>
              </a:extLst>
            </p:cNvPr>
            <p:cNvPicPr>
              <a:picLocks noChangeAspect="1"/>
            </p:cNvPicPr>
            <p:nvPr/>
          </p:nvPicPr>
          <p:blipFill rotWithShape="1">
            <a:blip r:embed="rId21"/>
            <a:srcRect l="1" r="627"/>
            <a:stretch/>
          </p:blipFill>
          <p:spPr>
            <a:xfrm>
              <a:off x="6922877" y="3542057"/>
              <a:ext cx="1570582" cy="1371600"/>
            </a:xfrm>
            <a:prstGeom prst="rect">
              <a:avLst/>
            </a:prstGeom>
          </p:spPr>
        </p:pic>
        <p:pic>
          <p:nvPicPr>
            <p:cNvPr id="53" name="Picture 52">
              <a:extLst>
                <a:ext uri="{FF2B5EF4-FFF2-40B4-BE49-F238E27FC236}">
                  <a16:creationId xmlns:a16="http://schemas.microsoft.com/office/drawing/2014/main" id="{29E78363-C840-F273-518C-44937A71F5B2}"/>
                </a:ext>
              </a:extLst>
            </p:cNvPr>
            <p:cNvPicPr>
              <a:picLocks noChangeAspect="1"/>
            </p:cNvPicPr>
            <p:nvPr/>
          </p:nvPicPr>
          <p:blipFill>
            <a:blip r:embed="rId22"/>
            <a:stretch>
              <a:fillRect/>
            </a:stretch>
          </p:blipFill>
          <p:spPr>
            <a:xfrm>
              <a:off x="8533275" y="3542057"/>
              <a:ext cx="1590661" cy="1371600"/>
            </a:xfrm>
            <a:prstGeom prst="rect">
              <a:avLst/>
            </a:prstGeom>
          </p:spPr>
        </p:pic>
        <p:pic>
          <p:nvPicPr>
            <p:cNvPr id="55" name="Picture 54">
              <a:extLst>
                <a:ext uri="{FF2B5EF4-FFF2-40B4-BE49-F238E27FC236}">
                  <a16:creationId xmlns:a16="http://schemas.microsoft.com/office/drawing/2014/main" id="{A7DD831D-DF32-9967-C6F3-64C4EAAD519B}"/>
                </a:ext>
              </a:extLst>
            </p:cNvPr>
            <p:cNvPicPr>
              <a:picLocks noChangeAspect="1"/>
            </p:cNvPicPr>
            <p:nvPr/>
          </p:nvPicPr>
          <p:blipFill rotWithShape="1">
            <a:blip r:embed="rId23"/>
            <a:srcRect l="7470"/>
            <a:stretch/>
          </p:blipFill>
          <p:spPr>
            <a:xfrm>
              <a:off x="10191285" y="3542057"/>
              <a:ext cx="1594930" cy="1371600"/>
            </a:xfrm>
            <a:prstGeom prst="rect">
              <a:avLst/>
            </a:prstGeom>
          </p:spPr>
        </p:pic>
        <p:pic>
          <p:nvPicPr>
            <p:cNvPr id="57" name="Picture 56">
              <a:extLst>
                <a:ext uri="{FF2B5EF4-FFF2-40B4-BE49-F238E27FC236}">
                  <a16:creationId xmlns:a16="http://schemas.microsoft.com/office/drawing/2014/main" id="{2E81C06C-4552-DD30-CBCC-E0ABE0D5DC30}"/>
                </a:ext>
              </a:extLst>
            </p:cNvPr>
            <p:cNvPicPr>
              <a:picLocks noChangeAspect="1"/>
            </p:cNvPicPr>
            <p:nvPr/>
          </p:nvPicPr>
          <p:blipFill>
            <a:blip r:embed="rId24"/>
            <a:stretch>
              <a:fillRect/>
            </a:stretch>
          </p:blipFill>
          <p:spPr>
            <a:xfrm>
              <a:off x="400756" y="4977081"/>
              <a:ext cx="1585790" cy="1371600"/>
            </a:xfrm>
            <a:prstGeom prst="rect">
              <a:avLst/>
            </a:prstGeom>
          </p:spPr>
        </p:pic>
        <p:pic>
          <p:nvPicPr>
            <p:cNvPr id="59" name="Picture 58">
              <a:extLst>
                <a:ext uri="{FF2B5EF4-FFF2-40B4-BE49-F238E27FC236}">
                  <a16:creationId xmlns:a16="http://schemas.microsoft.com/office/drawing/2014/main" id="{55D0CEAA-3544-D45F-5FEE-1A87E741D6FC}"/>
                </a:ext>
              </a:extLst>
            </p:cNvPr>
            <p:cNvPicPr>
              <a:picLocks noChangeAspect="1"/>
            </p:cNvPicPr>
            <p:nvPr/>
          </p:nvPicPr>
          <p:blipFill rotWithShape="1">
            <a:blip r:embed="rId25"/>
            <a:srcRect l="1585"/>
            <a:stretch/>
          </p:blipFill>
          <p:spPr>
            <a:xfrm>
              <a:off x="2023043" y="4977081"/>
              <a:ext cx="1585790" cy="1371600"/>
            </a:xfrm>
            <a:prstGeom prst="rect">
              <a:avLst/>
            </a:prstGeom>
          </p:spPr>
        </p:pic>
        <p:pic>
          <p:nvPicPr>
            <p:cNvPr id="61" name="Picture 60">
              <a:extLst>
                <a:ext uri="{FF2B5EF4-FFF2-40B4-BE49-F238E27FC236}">
                  <a16:creationId xmlns:a16="http://schemas.microsoft.com/office/drawing/2014/main" id="{02BF0981-F7CE-EE40-0DB3-675DA9045523}"/>
                </a:ext>
              </a:extLst>
            </p:cNvPr>
            <p:cNvPicPr>
              <a:picLocks noChangeAspect="1"/>
            </p:cNvPicPr>
            <p:nvPr/>
          </p:nvPicPr>
          <p:blipFill rotWithShape="1">
            <a:blip r:embed="rId26"/>
            <a:srcRect l="2063" r="1"/>
            <a:stretch/>
          </p:blipFill>
          <p:spPr>
            <a:xfrm>
              <a:off x="3658724" y="4977081"/>
              <a:ext cx="1585790" cy="1371600"/>
            </a:xfrm>
            <a:prstGeom prst="rect">
              <a:avLst/>
            </a:prstGeom>
          </p:spPr>
        </p:pic>
        <p:pic>
          <p:nvPicPr>
            <p:cNvPr id="63" name="Picture 62">
              <a:extLst>
                <a:ext uri="{FF2B5EF4-FFF2-40B4-BE49-F238E27FC236}">
                  <a16:creationId xmlns:a16="http://schemas.microsoft.com/office/drawing/2014/main" id="{1B2C9841-A59F-E764-6362-4B8BC0E6C316}"/>
                </a:ext>
              </a:extLst>
            </p:cNvPr>
            <p:cNvPicPr>
              <a:picLocks noChangeAspect="1"/>
            </p:cNvPicPr>
            <p:nvPr/>
          </p:nvPicPr>
          <p:blipFill>
            <a:blip r:embed="rId27"/>
            <a:stretch>
              <a:fillRect/>
            </a:stretch>
          </p:blipFill>
          <p:spPr>
            <a:xfrm>
              <a:off x="5291937" y="4977081"/>
              <a:ext cx="1608691" cy="1371600"/>
            </a:xfrm>
            <a:prstGeom prst="rect">
              <a:avLst/>
            </a:prstGeom>
          </p:spPr>
        </p:pic>
        <p:pic>
          <p:nvPicPr>
            <p:cNvPr id="65" name="Picture 64">
              <a:extLst>
                <a:ext uri="{FF2B5EF4-FFF2-40B4-BE49-F238E27FC236}">
                  <a16:creationId xmlns:a16="http://schemas.microsoft.com/office/drawing/2014/main" id="{1D6F041D-3201-6F0E-BB95-A19FC9958C16}"/>
                </a:ext>
              </a:extLst>
            </p:cNvPr>
            <p:cNvPicPr>
              <a:picLocks noChangeAspect="1"/>
            </p:cNvPicPr>
            <p:nvPr/>
          </p:nvPicPr>
          <p:blipFill rotWithShape="1">
            <a:blip r:embed="rId28"/>
            <a:srcRect l="3795"/>
            <a:stretch/>
          </p:blipFill>
          <p:spPr>
            <a:xfrm>
              <a:off x="6932788" y="4977081"/>
              <a:ext cx="1560669" cy="1371600"/>
            </a:xfrm>
            <a:prstGeom prst="rect">
              <a:avLst/>
            </a:prstGeom>
          </p:spPr>
        </p:pic>
        <p:pic>
          <p:nvPicPr>
            <p:cNvPr id="67" name="Picture 66">
              <a:extLst>
                <a:ext uri="{FF2B5EF4-FFF2-40B4-BE49-F238E27FC236}">
                  <a16:creationId xmlns:a16="http://schemas.microsoft.com/office/drawing/2014/main" id="{A28FBE4F-5212-94EC-06A8-0734AACABFE7}"/>
                </a:ext>
              </a:extLst>
            </p:cNvPr>
            <p:cNvPicPr>
              <a:picLocks noChangeAspect="1"/>
            </p:cNvPicPr>
            <p:nvPr/>
          </p:nvPicPr>
          <p:blipFill>
            <a:blip r:embed="rId29"/>
            <a:stretch>
              <a:fillRect/>
            </a:stretch>
          </p:blipFill>
          <p:spPr>
            <a:xfrm>
              <a:off x="8533275" y="4978650"/>
              <a:ext cx="1603169" cy="1371600"/>
            </a:xfrm>
            <a:prstGeom prst="rect">
              <a:avLst/>
            </a:prstGeom>
          </p:spPr>
        </p:pic>
        <p:pic>
          <p:nvPicPr>
            <p:cNvPr id="69" name="Picture 68">
              <a:extLst>
                <a:ext uri="{FF2B5EF4-FFF2-40B4-BE49-F238E27FC236}">
                  <a16:creationId xmlns:a16="http://schemas.microsoft.com/office/drawing/2014/main" id="{A7033D36-8B16-98E5-5309-0B092200094A}"/>
                </a:ext>
              </a:extLst>
            </p:cNvPr>
            <p:cNvPicPr>
              <a:picLocks noChangeAspect="1"/>
            </p:cNvPicPr>
            <p:nvPr/>
          </p:nvPicPr>
          <p:blipFill rotWithShape="1">
            <a:blip r:embed="rId30"/>
            <a:srcRect l="1779" t="6250" r="604" b="1"/>
            <a:stretch/>
          </p:blipFill>
          <p:spPr>
            <a:xfrm>
              <a:off x="10196314" y="4977081"/>
              <a:ext cx="1594930" cy="1371600"/>
            </a:xfrm>
            <a:prstGeom prst="rect">
              <a:avLst/>
            </a:prstGeom>
          </p:spPr>
        </p:pic>
      </p:grpSp>
      <p:sp>
        <p:nvSpPr>
          <p:cNvPr id="2" name="Text Placeholder 1">
            <a:extLst>
              <a:ext uri="{FF2B5EF4-FFF2-40B4-BE49-F238E27FC236}">
                <a16:creationId xmlns:a16="http://schemas.microsoft.com/office/drawing/2014/main" id="{7D65CF0B-BB68-4A49-91EE-96E78E8CAD61}"/>
              </a:ext>
            </a:extLst>
          </p:cNvPr>
          <p:cNvSpPr>
            <a:spLocks noGrp="1"/>
          </p:cNvSpPr>
          <p:nvPr>
            <p:ph type="body" sz="quarter" idx="21"/>
          </p:nvPr>
        </p:nvSpPr>
        <p:spPr>
          <a:xfrm>
            <a:off x="400756" y="888789"/>
            <a:ext cx="782426" cy="328704"/>
          </a:xfrm>
        </p:spPr>
        <p:txBody>
          <a:bodyPr/>
          <a:lstStyle/>
          <a:p>
            <a:r>
              <a:rPr lang="en-US" dirty="0"/>
              <a:t>1993</a:t>
            </a:r>
            <a:endParaRPr lang="ru-RU" dirty="0"/>
          </a:p>
        </p:txBody>
      </p:sp>
      <p:sp>
        <p:nvSpPr>
          <p:cNvPr id="71" name="Text Placeholder 1">
            <a:extLst>
              <a:ext uri="{FF2B5EF4-FFF2-40B4-BE49-F238E27FC236}">
                <a16:creationId xmlns:a16="http://schemas.microsoft.com/office/drawing/2014/main" id="{95268B84-7D7C-A6FD-2734-15C15524E707}"/>
              </a:ext>
            </a:extLst>
          </p:cNvPr>
          <p:cNvSpPr txBox="1">
            <a:spLocks/>
          </p:cNvSpPr>
          <p:nvPr/>
        </p:nvSpPr>
        <p:spPr>
          <a:xfrm>
            <a:off x="2022169" y="891587"/>
            <a:ext cx="782426" cy="3287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1994</a:t>
            </a:r>
            <a:endParaRPr lang="ru-RU" dirty="0"/>
          </a:p>
        </p:txBody>
      </p:sp>
      <p:sp>
        <p:nvSpPr>
          <p:cNvPr id="72" name="Text Placeholder 1">
            <a:extLst>
              <a:ext uri="{FF2B5EF4-FFF2-40B4-BE49-F238E27FC236}">
                <a16:creationId xmlns:a16="http://schemas.microsoft.com/office/drawing/2014/main" id="{E4764337-436F-8A47-FC07-92E24155C60C}"/>
              </a:ext>
            </a:extLst>
          </p:cNvPr>
          <p:cNvSpPr txBox="1">
            <a:spLocks/>
          </p:cNvSpPr>
          <p:nvPr/>
        </p:nvSpPr>
        <p:spPr>
          <a:xfrm>
            <a:off x="3643582" y="894385"/>
            <a:ext cx="782426" cy="3287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1995</a:t>
            </a:r>
            <a:endParaRPr lang="ru-RU" dirty="0"/>
          </a:p>
        </p:txBody>
      </p:sp>
      <p:sp>
        <p:nvSpPr>
          <p:cNvPr id="73" name="Text Placeholder 1">
            <a:extLst>
              <a:ext uri="{FF2B5EF4-FFF2-40B4-BE49-F238E27FC236}">
                <a16:creationId xmlns:a16="http://schemas.microsoft.com/office/drawing/2014/main" id="{C4E17D1B-6056-2D61-E23D-623C8599ED2B}"/>
              </a:ext>
            </a:extLst>
          </p:cNvPr>
          <p:cNvSpPr txBox="1">
            <a:spLocks/>
          </p:cNvSpPr>
          <p:nvPr/>
        </p:nvSpPr>
        <p:spPr>
          <a:xfrm>
            <a:off x="5264995" y="897183"/>
            <a:ext cx="782426" cy="3287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1996</a:t>
            </a:r>
            <a:endParaRPr lang="ru-RU" dirty="0"/>
          </a:p>
        </p:txBody>
      </p:sp>
      <p:sp>
        <p:nvSpPr>
          <p:cNvPr id="74" name="Text Placeholder 1">
            <a:extLst>
              <a:ext uri="{FF2B5EF4-FFF2-40B4-BE49-F238E27FC236}">
                <a16:creationId xmlns:a16="http://schemas.microsoft.com/office/drawing/2014/main" id="{2DEA1BD1-D1AA-DF5D-9EF7-903FF57D4DB6}"/>
              </a:ext>
            </a:extLst>
          </p:cNvPr>
          <p:cNvSpPr txBox="1">
            <a:spLocks/>
          </p:cNvSpPr>
          <p:nvPr/>
        </p:nvSpPr>
        <p:spPr>
          <a:xfrm>
            <a:off x="6886408" y="899981"/>
            <a:ext cx="782426" cy="3287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1997</a:t>
            </a:r>
            <a:endParaRPr lang="ru-RU" dirty="0"/>
          </a:p>
        </p:txBody>
      </p:sp>
      <p:sp>
        <p:nvSpPr>
          <p:cNvPr id="75" name="Text Placeholder 1">
            <a:extLst>
              <a:ext uri="{FF2B5EF4-FFF2-40B4-BE49-F238E27FC236}">
                <a16:creationId xmlns:a16="http://schemas.microsoft.com/office/drawing/2014/main" id="{43BA384C-7D46-ABBA-52AE-DE1EF77D81A8}"/>
              </a:ext>
            </a:extLst>
          </p:cNvPr>
          <p:cNvSpPr txBox="1">
            <a:spLocks/>
          </p:cNvSpPr>
          <p:nvPr/>
        </p:nvSpPr>
        <p:spPr>
          <a:xfrm>
            <a:off x="8507821" y="902779"/>
            <a:ext cx="782426" cy="3287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1998</a:t>
            </a:r>
            <a:endParaRPr lang="ru-RU" dirty="0"/>
          </a:p>
        </p:txBody>
      </p:sp>
      <p:sp>
        <p:nvSpPr>
          <p:cNvPr id="76" name="Text Placeholder 1">
            <a:extLst>
              <a:ext uri="{FF2B5EF4-FFF2-40B4-BE49-F238E27FC236}">
                <a16:creationId xmlns:a16="http://schemas.microsoft.com/office/drawing/2014/main" id="{5C86D5D8-00D2-650F-238E-B0F03FECDE08}"/>
              </a:ext>
            </a:extLst>
          </p:cNvPr>
          <p:cNvSpPr txBox="1">
            <a:spLocks/>
          </p:cNvSpPr>
          <p:nvPr/>
        </p:nvSpPr>
        <p:spPr>
          <a:xfrm>
            <a:off x="10176369" y="905577"/>
            <a:ext cx="782426" cy="3287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1999</a:t>
            </a:r>
            <a:endParaRPr lang="ru-RU" dirty="0"/>
          </a:p>
        </p:txBody>
      </p:sp>
      <p:sp>
        <p:nvSpPr>
          <p:cNvPr id="77" name="Text Placeholder 1">
            <a:extLst>
              <a:ext uri="{FF2B5EF4-FFF2-40B4-BE49-F238E27FC236}">
                <a16:creationId xmlns:a16="http://schemas.microsoft.com/office/drawing/2014/main" id="{9899A56D-2E8A-74CE-E337-BC0843BD5EFC}"/>
              </a:ext>
            </a:extLst>
          </p:cNvPr>
          <p:cNvSpPr txBox="1">
            <a:spLocks/>
          </p:cNvSpPr>
          <p:nvPr/>
        </p:nvSpPr>
        <p:spPr>
          <a:xfrm>
            <a:off x="400756" y="2320471"/>
            <a:ext cx="782426" cy="3287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2000</a:t>
            </a:r>
            <a:endParaRPr lang="ru-RU" dirty="0"/>
          </a:p>
        </p:txBody>
      </p:sp>
      <p:sp>
        <p:nvSpPr>
          <p:cNvPr id="78" name="Text Placeholder 1">
            <a:extLst>
              <a:ext uri="{FF2B5EF4-FFF2-40B4-BE49-F238E27FC236}">
                <a16:creationId xmlns:a16="http://schemas.microsoft.com/office/drawing/2014/main" id="{E353B9F5-0D43-5085-F89D-1E3D46078FED}"/>
              </a:ext>
            </a:extLst>
          </p:cNvPr>
          <p:cNvSpPr txBox="1">
            <a:spLocks/>
          </p:cNvSpPr>
          <p:nvPr/>
        </p:nvSpPr>
        <p:spPr>
          <a:xfrm>
            <a:off x="2022169" y="2323269"/>
            <a:ext cx="782426" cy="3287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2001</a:t>
            </a:r>
            <a:endParaRPr lang="ru-RU" dirty="0"/>
          </a:p>
        </p:txBody>
      </p:sp>
      <p:sp>
        <p:nvSpPr>
          <p:cNvPr id="79" name="Text Placeholder 1">
            <a:extLst>
              <a:ext uri="{FF2B5EF4-FFF2-40B4-BE49-F238E27FC236}">
                <a16:creationId xmlns:a16="http://schemas.microsoft.com/office/drawing/2014/main" id="{260638B7-12BA-46B2-B14C-EBC24275ACEE}"/>
              </a:ext>
            </a:extLst>
          </p:cNvPr>
          <p:cNvSpPr txBox="1">
            <a:spLocks/>
          </p:cNvSpPr>
          <p:nvPr/>
        </p:nvSpPr>
        <p:spPr>
          <a:xfrm>
            <a:off x="3643582" y="2326067"/>
            <a:ext cx="782426" cy="3287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2002</a:t>
            </a:r>
            <a:endParaRPr lang="ru-RU" dirty="0"/>
          </a:p>
        </p:txBody>
      </p:sp>
      <p:sp>
        <p:nvSpPr>
          <p:cNvPr id="80" name="Text Placeholder 1">
            <a:extLst>
              <a:ext uri="{FF2B5EF4-FFF2-40B4-BE49-F238E27FC236}">
                <a16:creationId xmlns:a16="http://schemas.microsoft.com/office/drawing/2014/main" id="{0D82C232-99E2-4D3E-3867-8A5309A35032}"/>
              </a:ext>
            </a:extLst>
          </p:cNvPr>
          <p:cNvSpPr txBox="1">
            <a:spLocks/>
          </p:cNvSpPr>
          <p:nvPr/>
        </p:nvSpPr>
        <p:spPr>
          <a:xfrm>
            <a:off x="5264995" y="2328865"/>
            <a:ext cx="782426" cy="3287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2003</a:t>
            </a:r>
            <a:endParaRPr lang="ru-RU" dirty="0"/>
          </a:p>
        </p:txBody>
      </p:sp>
      <p:sp>
        <p:nvSpPr>
          <p:cNvPr id="81" name="Text Placeholder 1">
            <a:extLst>
              <a:ext uri="{FF2B5EF4-FFF2-40B4-BE49-F238E27FC236}">
                <a16:creationId xmlns:a16="http://schemas.microsoft.com/office/drawing/2014/main" id="{02FD3A96-3A87-46F3-2D14-7967A483D27A}"/>
              </a:ext>
            </a:extLst>
          </p:cNvPr>
          <p:cNvSpPr txBox="1">
            <a:spLocks/>
          </p:cNvSpPr>
          <p:nvPr/>
        </p:nvSpPr>
        <p:spPr>
          <a:xfrm>
            <a:off x="6886408" y="2331663"/>
            <a:ext cx="782426" cy="3287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2004</a:t>
            </a:r>
            <a:endParaRPr lang="ru-RU" dirty="0"/>
          </a:p>
        </p:txBody>
      </p:sp>
      <p:sp>
        <p:nvSpPr>
          <p:cNvPr id="82" name="Text Placeholder 1">
            <a:extLst>
              <a:ext uri="{FF2B5EF4-FFF2-40B4-BE49-F238E27FC236}">
                <a16:creationId xmlns:a16="http://schemas.microsoft.com/office/drawing/2014/main" id="{E2432242-AB9C-FD9D-121B-6D2ED91F75B6}"/>
              </a:ext>
            </a:extLst>
          </p:cNvPr>
          <p:cNvSpPr txBox="1">
            <a:spLocks/>
          </p:cNvSpPr>
          <p:nvPr/>
        </p:nvSpPr>
        <p:spPr>
          <a:xfrm>
            <a:off x="8507821" y="2334461"/>
            <a:ext cx="782426" cy="3287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2005</a:t>
            </a:r>
            <a:endParaRPr lang="ru-RU" dirty="0"/>
          </a:p>
        </p:txBody>
      </p:sp>
      <p:sp>
        <p:nvSpPr>
          <p:cNvPr id="83" name="Text Placeholder 1">
            <a:extLst>
              <a:ext uri="{FF2B5EF4-FFF2-40B4-BE49-F238E27FC236}">
                <a16:creationId xmlns:a16="http://schemas.microsoft.com/office/drawing/2014/main" id="{E57B9B6D-0970-1D2D-5144-7526C69A8440}"/>
              </a:ext>
            </a:extLst>
          </p:cNvPr>
          <p:cNvSpPr txBox="1">
            <a:spLocks/>
          </p:cNvSpPr>
          <p:nvPr/>
        </p:nvSpPr>
        <p:spPr>
          <a:xfrm>
            <a:off x="10176369" y="2337259"/>
            <a:ext cx="782426" cy="3287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2006</a:t>
            </a:r>
            <a:endParaRPr lang="ru-RU" dirty="0"/>
          </a:p>
        </p:txBody>
      </p:sp>
      <p:sp>
        <p:nvSpPr>
          <p:cNvPr id="84" name="Text Placeholder 1">
            <a:extLst>
              <a:ext uri="{FF2B5EF4-FFF2-40B4-BE49-F238E27FC236}">
                <a16:creationId xmlns:a16="http://schemas.microsoft.com/office/drawing/2014/main" id="{5EDA76C4-0849-406F-8A6B-766B40CAB3FC}"/>
              </a:ext>
            </a:extLst>
          </p:cNvPr>
          <p:cNvSpPr txBox="1">
            <a:spLocks/>
          </p:cNvSpPr>
          <p:nvPr/>
        </p:nvSpPr>
        <p:spPr>
          <a:xfrm>
            <a:off x="400756" y="3752153"/>
            <a:ext cx="782426" cy="3287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2007</a:t>
            </a:r>
            <a:endParaRPr lang="ru-RU" dirty="0"/>
          </a:p>
        </p:txBody>
      </p:sp>
      <p:sp>
        <p:nvSpPr>
          <p:cNvPr id="85" name="Text Placeholder 1">
            <a:extLst>
              <a:ext uri="{FF2B5EF4-FFF2-40B4-BE49-F238E27FC236}">
                <a16:creationId xmlns:a16="http://schemas.microsoft.com/office/drawing/2014/main" id="{9675F95C-D80F-7547-3EE9-CD8735896312}"/>
              </a:ext>
            </a:extLst>
          </p:cNvPr>
          <p:cNvSpPr txBox="1">
            <a:spLocks/>
          </p:cNvSpPr>
          <p:nvPr/>
        </p:nvSpPr>
        <p:spPr>
          <a:xfrm>
            <a:off x="2022169" y="3754951"/>
            <a:ext cx="782426" cy="3287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2008</a:t>
            </a:r>
            <a:endParaRPr lang="ru-RU" dirty="0"/>
          </a:p>
        </p:txBody>
      </p:sp>
      <p:sp>
        <p:nvSpPr>
          <p:cNvPr id="86" name="Text Placeholder 1">
            <a:extLst>
              <a:ext uri="{FF2B5EF4-FFF2-40B4-BE49-F238E27FC236}">
                <a16:creationId xmlns:a16="http://schemas.microsoft.com/office/drawing/2014/main" id="{76CD7091-5E0F-FC68-990A-576E82C6BE08}"/>
              </a:ext>
            </a:extLst>
          </p:cNvPr>
          <p:cNvSpPr txBox="1">
            <a:spLocks/>
          </p:cNvSpPr>
          <p:nvPr/>
        </p:nvSpPr>
        <p:spPr>
          <a:xfrm>
            <a:off x="3643582" y="3757749"/>
            <a:ext cx="782426" cy="3287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2009</a:t>
            </a:r>
            <a:endParaRPr lang="ru-RU" dirty="0"/>
          </a:p>
        </p:txBody>
      </p:sp>
      <p:sp>
        <p:nvSpPr>
          <p:cNvPr id="87" name="Text Placeholder 1">
            <a:extLst>
              <a:ext uri="{FF2B5EF4-FFF2-40B4-BE49-F238E27FC236}">
                <a16:creationId xmlns:a16="http://schemas.microsoft.com/office/drawing/2014/main" id="{AC5A7AE0-0446-46E5-10B4-1145E7E4BF06}"/>
              </a:ext>
            </a:extLst>
          </p:cNvPr>
          <p:cNvSpPr txBox="1">
            <a:spLocks/>
          </p:cNvSpPr>
          <p:nvPr/>
        </p:nvSpPr>
        <p:spPr>
          <a:xfrm>
            <a:off x="5264995" y="3760547"/>
            <a:ext cx="782426" cy="3287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2010</a:t>
            </a:r>
            <a:endParaRPr lang="ru-RU" dirty="0"/>
          </a:p>
        </p:txBody>
      </p:sp>
      <p:sp>
        <p:nvSpPr>
          <p:cNvPr id="88" name="Text Placeholder 1">
            <a:extLst>
              <a:ext uri="{FF2B5EF4-FFF2-40B4-BE49-F238E27FC236}">
                <a16:creationId xmlns:a16="http://schemas.microsoft.com/office/drawing/2014/main" id="{0D3ED0F7-60A5-15E8-8035-6F0729394993}"/>
              </a:ext>
            </a:extLst>
          </p:cNvPr>
          <p:cNvSpPr txBox="1">
            <a:spLocks/>
          </p:cNvSpPr>
          <p:nvPr/>
        </p:nvSpPr>
        <p:spPr>
          <a:xfrm>
            <a:off x="6886408" y="3763345"/>
            <a:ext cx="782426" cy="3287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2011</a:t>
            </a:r>
            <a:endParaRPr lang="ru-RU" dirty="0"/>
          </a:p>
        </p:txBody>
      </p:sp>
      <p:sp>
        <p:nvSpPr>
          <p:cNvPr id="89" name="Text Placeholder 1">
            <a:extLst>
              <a:ext uri="{FF2B5EF4-FFF2-40B4-BE49-F238E27FC236}">
                <a16:creationId xmlns:a16="http://schemas.microsoft.com/office/drawing/2014/main" id="{1CBF10D4-2AE2-6838-261C-7D05A6F73D17}"/>
              </a:ext>
            </a:extLst>
          </p:cNvPr>
          <p:cNvSpPr txBox="1">
            <a:spLocks/>
          </p:cNvSpPr>
          <p:nvPr/>
        </p:nvSpPr>
        <p:spPr>
          <a:xfrm>
            <a:off x="8507821" y="3766143"/>
            <a:ext cx="782426" cy="3287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2012</a:t>
            </a:r>
            <a:endParaRPr lang="ru-RU" dirty="0"/>
          </a:p>
        </p:txBody>
      </p:sp>
      <p:sp>
        <p:nvSpPr>
          <p:cNvPr id="90" name="Text Placeholder 1">
            <a:extLst>
              <a:ext uri="{FF2B5EF4-FFF2-40B4-BE49-F238E27FC236}">
                <a16:creationId xmlns:a16="http://schemas.microsoft.com/office/drawing/2014/main" id="{33487C40-F5B5-BB72-1A16-D8CB37A447A0}"/>
              </a:ext>
            </a:extLst>
          </p:cNvPr>
          <p:cNvSpPr txBox="1">
            <a:spLocks/>
          </p:cNvSpPr>
          <p:nvPr/>
        </p:nvSpPr>
        <p:spPr>
          <a:xfrm>
            <a:off x="10176369" y="3768941"/>
            <a:ext cx="782426" cy="3287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2013</a:t>
            </a:r>
            <a:endParaRPr lang="ru-RU" dirty="0"/>
          </a:p>
        </p:txBody>
      </p:sp>
      <p:sp>
        <p:nvSpPr>
          <p:cNvPr id="91" name="Text Placeholder 1">
            <a:extLst>
              <a:ext uri="{FF2B5EF4-FFF2-40B4-BE49-F238E27FC236}">
                <a16:creationId xmlns:a16="http://schemas.microsoft.com/office/drawing/2014/main" id="{01625CCD-0624-9063-376D-AE1D373A7F1E}"/>
              </a:ext>
            </a:extLst>
          </p:cNvPr>
          <p:cNvSpPr txBox="1">
            <a:spLocks/>
          </p:cNvSpPr>
          <p:nvPr/>
        </p:nvSpPr>
        <p:spPr>
          <a:xfrm>
            <a:off x="400756" y="5183835"/>
            <a:ext cx="782426" cy="3287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2014</a:t>
            </a:r>
            <a:endParaRPr lang="ru-RU" dirty="0"/>
          </a:p>
        </p:txBody>
      </p:sp>
      <p:sp>
        <p:nvSpPr>
          <p:cNvPr id="92" name="Text Placeholder 1">
            <a:extLst>
              <a:ext uri="{FF2B5EF4-FFF2-40B4-BE49-F238E27FC236}">
                <a16:creationId xmlns:a16="http://schemas.microsoft.com/office/drawing/2014/main" id="{324A37F9-2946-0F64-C5A8-F803706FEE7F}"/>
              </a:ext>
            </a:extLst>
          </p:cNvPr>
          <p:cNvSpPr txBox="1">
            <a:spLocks/>
          </p:cNvSpPr>
          <p:nvPr/>
        </p:nvSpPr>
        <p:spPr>
          <a:xfrm>
            <a:off x="2022169" y="5186633"/>
            <a:ext cx="782426" cy="3287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2015</a:t>
            </a:r>
            <a:endParaRPr lang="ru-RU" dirty="0"/>
          </a:p>
        </p:txBody>
      </p:sp>
      <p:sp>
        <p:nvSpPr>
          <p:cNvPr id="93" name="Text Placeholder 1">
            <a:extLst>
              <a:ext uri="{FF2B5EF4-FFF2-40B4-BE49-F238E27FC236}">
                <a16:creationId xmlns:a16="http://schemas.microsoft.com/office/drawing/2014/main" id="{97FF9D18-7EA9-E5B4-D3F0-A0CA69A78028}"/>
              </a:ext>
            </a:extLst>
          </p:cNvPr>
          <p:cNvSpPr txBox="1">
            <a:spLocks/>
          </p:cNvSpPr>
          <p:nvPr/>
        </p:nvSpPr>
        <p:spPr>
          <a:xfrm>
            <a:off x="3643582" y="5189431"/>
            <a:ext cx="782426" cy="3287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2016</a:t>
            </a:r>
            <a:endParaRPr lang="ru-RU" dirty="0"/>
          </a:p>
        </p:txBody>
      </p:sp>
      <p:sp>
        <p:nvSpPr>
          <p:cNvPr id="94" name="Text Placeholder 1">
            <a:extLst>
              <a:ext uri="{FF2B5EF4-FFF2-40B4-BE49-F238E27FC236}">
                <a16:creationId xmlns:a16="http://schemas.microsoft.com/office/drawing/2014/main" id="{6DF38EA7-D3E0-3EC2-F3E4-634AF4D334CE}"/>
              </a:ext>
            </a:extLst>
          </p:cNvPr>
          <p:cNvSpPr txBox="1">
            <a:spLocks/>
          </p:cNvSpPr>
          <p:nvPr/>
        </p:nvSpPr>
        <p:spPr>
          <a:xfrm>
            <a:off x="5264995" y="5192229"/>
            <a:ext cx="782426" cy="3287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2017</a:t>
            </a:r>
            <a:endParaRPr lang="ru-RU" dirty="0"/>
          </a:p>
        </p:txBody>
      </p:sp>
      <p:sp>
        <p:nvSpPr>
          <p:cNvPr id="95" name="Text Placeholder 1">
            <a:extLst>
              <a:ext uri="{FF2B5EF4-FFF2-40B4-BE49-F238E27FC236}">
                <a16:creationId xmlns:a16="http://schemas.microsoft.com/office/drawing/2014/main" id="{905754C5-D9AB-7091-AE89-939CE0693158}"/>
              </a:ext>
            </a:extLst>
          </p:cNvPr>
          <p:cNvSpPr txBox="1">
            <a:spLocks/>
          </p:cNvSpPr>
          <p:nvPr/>
        </p:nvSpPr>
        <p:spPr>
          <a:xfrm>
            <a:off x="6886408" y="5195027"/>
            <a:ext cx="782426" cy="3287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2018</a:t>
            </a:r>
            <a:endParaRPr lang="ru-RU" dirty="0"/>
          </a:p>
        </p:txBody>
      </p:sp>
      <p:sp>
        <p:nvSpPr>
          <p:cNvPr id="96" name="Text Placeholder 1">
            <a:extLst>
              <a:ext uri="{FF2B5EF4-FFF2-40B4-BE49-F238E27FC236}">
                <a16:creationId xmlns:a16="http://schemas.microsoft.com/office/drawing/2014/main" id="{B2C35450-D834-6E61-3DE9-E69EA2B02341}"/>
              </a:ext>
            </a:extLst>
          </p:cNvPr>
          <p:cNvSpPr txBox="1">
            <a:spLocks/>
          </p:cNvSpPr>
          <p:nvPr/>
        </p:nvSpPr>
        <p:spPr>
          <a:xfrm>
            <a:off x="8507821" y="5197825"/>
            <a:ext cx="782426" cy="3287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2019</a:t>
            </a:r>
            <a:endParaRPr lang="ru-RU" dirty="0"/>
          </a:p>
        </p:txBody>
      </p:sp>
      <p:sp>
        <p:nvSpPr>
          <p:cNvPr id="97" name="Text Placeholder 1">
            <a:extLst>
              <a:ext uri="{FF2B5EF4-FFF2-40B4-BE49-F238E27FC236}">
                <a16:creationId xmlns:a16="http://schemas.microsoft.com/office/drawing/2014/main" id="{83EF5BB7-430D-DF00-2982-8E3AB0858DB1}"/>
              </a:ext>
            </a:extLst>
          </p:cNvPr>
          <p:cNvSpPr txBox="1">
            <a:spLocks/>
          </p:cNvSpPr>
          <p:nvPr/>
        </p:nvSpPr>
        <p:spPr>
          <a:xfrm>
            <a:off x="10176369" y="5200623"/>
            <a:ext cx="782426" cy="3287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2020</a:t>
            </a:r>
            <a:endParaRPr lang="ru-RU" dirty="0"/>
          </a:p>
        </p:txBody>
      </p:sp>
      <p:sp>
        <p:nvSpPr>
          <p:cNvPr id="3" name="Title 1">
            <a:extLst>
              <a:ext uri="{FF2B5EF4-FFF2-40B4-BE49-F238E27FC236}">
                <a16:creationId xmlns:a16="http://schemas.microsoft.com/office/drawing/2014/main" id="{4CF2E544-877C-98E3-401F-70AA6FEF17E8}"/>
              </a:ext>
            </a:extLst>
          </p:cNvPr>
          <p:cNvSpPr>
            <a:spLocks noGrp="1"/>
          </p:cNvSpPr>
          <p:nvPr>
            <p:ph type="title"/>
          </p:nvPr>
        </p:nvSpPr>
        <p:spPr>
          <a:xfrm>
            <a:off x="400756" y="117916"/>
            <a:ext cx="11390487" cy="782638"/>
          </a:xfrm>
        </p:spPr>
        <p:txBody>
          <a:bodyPr>
            <a:normAutofit/>
          </a:bodyPr>
          <a:lstStyle/>
          <a:p>
            <a:r>
              <a:rPr lang="en-US" sz="3000" dirty="0"/>
              <a:t>Krill Sampling</a:t>
            </a:r>
          </a:p>
        </p:txBody>
      </p:sp>
    </p:spTree>
    <p:extLst>
      <p:ext uri="{BB962C8B-B14F-4D97-AF65-F5344CB8AC3E}">
        <p14:creationId xmlns:p14="http://schemas.microsoft.com/office/powerpoint/2010/main" val="1963872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838200" y="166255"/>
            <a:ext cx="10515600" cy="704837"/>
          </a:xfrm>
        </p:spPr>
        <p:txBody>
          <a:bodyPr>
            <a:normAutofit fontScale="90000"/>
          </a:bodyPr>
          <a:lstStyle/>
          <a:p>
            <a:r>
              <a:rPr lang="en-US" dirty="0"/>
              <a:t>1995-2000</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6</a:t>
            </a:fld>
            <a:endParaRPr lang="en-US" dirty="0"/>
          </a:p>
        </p:txBody>
      </p:sp>
      <p:sp>
        <p:nvSpPr>
          <p:cNvPr id="22" name="Rectangle 21">
            <a:extLst>
              <a:ext uri="{FF2B5EF4-FFF2-40B4-BE49-F238E27FC236}">
                <a16:creationId xmlns:a16="http://schemas.microsoft.com/office/drawing/2014/main" id="{93C1EAD3-00B2-1E7E-0002-E246BD5CCBD4}"/>
              </a:ext>
            </a:extLst>
          </p:cNvPr>
          <p:cNvSpPr/>
          <p:nvPr/>
        </p:nvSpPr>
        <p:spPr>
          <a:xfrm>
            <a:off x="544940" y="790445"/>
            <a:ext cx="5098473" cy="5852161"/>
          </a:xfrm>
          <a:prstGeom prst="rect">
            <a:avLst/>
          </a:prstGeom>
          <a:solidFill>
            <a:schemeClr val="bg1"/>
          </a:solidFill>
          <a:ln w="12700" cap="flat">
            <a:noFill/>
            <a:prstDash val="solid"/>
            <a:miter/>
          </a:ln>
        </p:spPr>
        <p:txBody>
          <a:bodyPr rtlCol="0" anchor="ctr"/>
          <a:lstStyle/>
          <a:p>
            <a:pPr algn="l"/>
            <a:endParaRPr lang="en-US" dirty="0"/>
          </a:p>
        </p:txBody>
      </p:sp>
      <p:sp>
        <p:nvSpPr>
          <p:cNvPr id="23" name="Rectangle 22">
            <a:extLst>
              <a:ext uri="{FF2B5EF4-FFF2-40B4-BE49-F238E27FC236}">
                <a16:creationId xmlns:a16="http://schemas.microsoft.com/office/drawing/2014/main" id="{6693CF6B-6B46-A4DC-B90E-3B94A6ACF34C}"/>
              </a:ext>
            </a:extLst>
          </p:cNvPr>
          <p:cNvSpPr/>
          <p:nvPr/>
        </p:nvSpPr>
        <p:spPr>
          <a:xfrm>
            <a:off x="6602022" y="790444"/>
            <a:ext cx="5098473" cy="5852161"/>
          </a:xfrm>
          <a:prstGeom prst="rect">
            <a:avLst/>
          </a:prstGeom>
          <a:solidFill>
            <a:schemeClr val="bg1"/>
          </a:solidFill>
          <a:ln w="12700" cap="flat">
            <a:noFill/>
            <a:prstDash val="solid"/>
            <a:miter/>
          </a:ln>
        </p:spPr>
        <p:txBody>
          <a:bodyPr rtlCol="0" anchor="ctr"/>
          <a:lstStyle/>
          <a:p>
            <a:pPr algn="l"/>
            <a:endParaRPr lang="en-US" dirty="0"/>
          </a:p>
        </p:txBody>
      </p:sp>
      <p:pic>
        <p:nvPicPr>
          <p:cNvPr id="26" name="Picture 25" descr="Diagram, engineering drawing&#10;&#10;Description automatically generated">
            <a:extLst>
              <a:ext uri="{FF2B5EF4-FFF2-40B4-BE49-F238E27FC236}">
                <a16:creationId xmlns:a16="http://schemas.microsoft.com/office/drawing/2014/main" id="{AA6F3785-DDBF-A60A-D526-E2E66E8077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9151" y="790444"/>
            <a:ext cx="4877234" cy="5852160"/>
          </a:xfrm>
          <a:prstGeom prst="rect">
            <a:avLst/>
          </a:prstGeom>
        </p:spPr>
      </p:pic>
      <p:pic>
        <p:nvPicPr>
          <p:cNvPr id="27" name="Picture 26" descr="Diagram&#10;&#10;Description automatically generated">
            <a:extLst>
              <a:ext uri="{FF2B5EF4-FFF2-40B4-BE49-F238E27FC236}">
                <a16:creationId xmlns:a16="http://schemas.microsoft.com/office/drawing/2014/main" id="{82299C96-8715-DACB-848C-79DE340BF2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559" y="790444"/>
            <a:ext cx="4877234" cy="5852160"/>
          </a:xfrm>
          <a:prstGeom prst="rect">
            <a:avLst/>
          </a:prstGeom>
        </p:spPr>
      </p:pic>
    </p:spTree>
    <p:extLst>
      <p:ext uri="{BB962C8B-B14F-4D97-AF65-F5344CB8AC3E}">
        <p14:creationId xmlns:p14="http://schemas.microsoft.com/office/powerpoint/2010/main" val="18768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838200" y="166255"/>
            <a:ext cx="10515600" cy="704837"/>
          </a:xfrm>
        </p:spPr>
        <p:txBody>
          <a:bodyPr>
            <a:normAutofit fontScale="90000"/>
          </a:bodyPr>
          <a:lstStyle/>
          <a:p>
            <a:r>
              <a:rPr lang="en-US" dirty="0"/>
              <a:t>2001-2006</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7</a:t>
            </a:fld>
            <a:endParaRPr lang="en-US" dirty="0"/>
          </a:p>
        </p:txBody>
      </p:sp>
      <p:grpSp>
        <p:nvGrpSpPr>
          <p:cNvPr id="24" name="Group 23">
            <a:extLst>
              <a:ext uri="{FF2B5EF4-FFF2-40B4-BE49-F238E27FC236}">
                <a16:creationId xmlns:a16="http://schemas.microsoft.com/office/drawing/2014/main" id="{C46E9D6B-F1B9-DFC1-6D7F-8EE8654566CE}"/>
              </a:ext>
            </a:extLst>
          </p:cNvPr>
          <p:cNvGrpSpPr/>
          <p:nvPr/>
        </p:nvGrpSpPr>
        <p:grpSpPr>
          <a:xfrm>
            <a:off x="544940" y="790445"/>
            <a:ext cx="5098473" cy="5852162"/>
            <a:chOff x="544940" y="790445"/>
            <a:chExt cx="5098473" cy="5852162"/>
          </a:xfrm>
        </p:grpSpPr>
        <p:sp>
          <p:nvSpPr>
            <p:cNvPr id="22" name="Rectangle 21">
              <a:extLst>
                <a:ext uri="{FF2B5EF4-FFF2-40B4-BE49-F238E27FC236}">
                  <a16:creationId xmlns:a16="http://schemas.microsoft.com/office/drawing/2014/main" id="{93C1EAD3-00B2-1E7E-0002-E246BD5CCBD4}"/>
                </a:ext>
              </a:extLst>
            </p:cNvPr>
            <p:cNvSpPr/>
            <p:nvPr/>
          </p:nvSpPr>
          <p:spPr>
            <a:xfrm>
              <a:off x="544940" y="790445"/>
              <a:ext cx="5098473" cy="5852161"/>
            </a:xfrm>
            <a:prstGeom prst="rect">
              <a:avLst/>
            </a:prstGeom>
            <a:solidFill>
              <a:schemeClr val="bg1"/>
            </a:solidFill>
            <a:ln w="12700" cap="flat">
              <a:noFill/>
              <a:prstDash val="solid"/>
              <a:miter/>
            </a:ln>
          </p:spPr>
          <p:txBody>
            <a:bodyPr rtlCol="0" anchor="ctr"/>
            <a:lstStyle/>
            <a:p>
              <a:pPr algn="l"/>
              <a:endParaRPr lang="en-US" dirty="0"/>
            </a:p>
          </p:txBody>
        </p:sp>
        <p:pic>
          <p:nvPicPr>
            <p:cNvPr id="20" name="Picture 19" descr="Diagram&#10;&#10;Description automatically generated">
              <a:extLst>
                <a:ext uri="{FF2B5EF4-FFF2-40B4-BE49-F238E27FC236}">
                  <a16:creationId xmlns:a16="http://schemas.microsoft.com/office/drawing/2014/main" id="{AB57708D-B1D4-AE64-A931-49CE1F9A97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779" y="790447"/>
              <a:ext cx="4877231" cy="5852160"/>
            </a:xfrm>
            <a:prstGeom prst="rect">
              <a:avLst/>
            </a:prstGeom>
          </p:spPr>
        </p:pic>
      </p:grpSp>
      <p:grpSp>
        <p:nvGrpSpPr>
          <p:cNvPr id="25" name="Group 24">
            <a:extLst>
              <a:ext uri="{FF2B5EF4-FFF2-40B4-BE49-F238E27FC236}">
                <a16:creationId xmlns:a16="http://schemas.microsoft.com/office/drawing/2014/main" id="{0CD770AE-2F06-5E1E-7EEC-EBB34B32D323}"/>
              </a:ext>
            </a:extLst>
          </p:cNvPr>
          <p:cNvGrpSpPr/>
          <p:nvPr/>
        </p:nvGrpSpPr>
        <p:grpSpPr>
          <a:xfrm>
            <a:off x="6602022" y="790444"/>
            <a:ext cx="5098473" cy="5852163"/>
            <a:chOff x="6602022" y="790444"/>
            <a:chExt cx="5098473" cy="5852163"/>
          </a:xfrm>
        </p:grpSpPr>
        <p:sp>
          <p:nvSpPr>
            <p:cNvPr id="23" name="Rectangle 22">
              <a:extLst>
                <a:ext uri="{FF2B5EF4-FFF2-40B4-BE49-F238E27FC236}">
                  <a16:creationId xmlns:a16="http://schemas.microsoft.com/office/drawing/2014/main" id="{6693CF6B-6B46-A4DC-B90E-3B94A6ACF34C}"/>
                </a:ext>
              </a:extLst>
            </p:cNvPr>
            <p:cNvSpPr/>
            <p:nvPr/>
          </p:nvSpPr>
          <p:spPr>
            <a:xfrm>
              <a:off x="6602022" y="790444"/>
              <a:ext cx="5098473" cy="5852161"/>
            </a:xfrm>
            <a:prstGeom prst="rect">
              <a:avLst/>
            </a:prstGeom>
            <a:solidFill>
              <a:schemeClr val="bg1"/>
            </a:solidFill>
            <a:ln w="12700" cap="flat">
              <a:noFill/>
              <a:prstDash val="solid"/>
              <a:miter/>
            </a:ln>
          </p:spPr>
          <p:txBody>
            <a:bodyPr rtlCol="0" anchor="ctr"/>
            <a:lstStyle/>
            <a:p>
              <a:pPr algn="l"/>
              <a:endParaRPr lang="en-US" dirty="0"/>
            </a:p>
          </p:txBody>
        </p:sp>
        <p:pic>
          <p:nvPicPr>
            <p:cNvPr id="21" name="Picture 20" descr="Diagram&#10;&#10;Description automatically generated">
              <a:extLst>
                <a:ext uri="{FF2B5EF4-FFF2-40B4-BE49-F238E27FC236}">
                  <a16:creationId xmlns:a16="http://schemas.microsoft.com/office/drawing/2014/main" id="{E4118FAA-CB28-4B64-20DF-072B03A35E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0705" y="790447"/>
              <a:ext cx="4877231" cy="5852160"/>
            </a:xfrm>
            <a:prstGeom prst="rect">
              <a:avLst/>
            </a:prstGeom>
          </p:spPr>
        </p:pic>
      </p:grpSp>
    </p:spTree>
    <p:extLst>
      <p:ext uri="{BB962C8B-B14F-4D97-AF65-F5344CB8AC3E}">
        <p14:creationId xmlns:p14="http://schemas.microsoft.com/office/powerpoint/2010/main" val="4023656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838200" y="166255"/>
            <a:ext cx="10515600" cy="704837"/>
          </a:xfrm>
        </p:spPr>
        <p:txBody>
          <a:bodyPr>
            <a:normAutofit fontScale="90000"/>
          </a:bodyPr>
          <a:lstStyle/>
          <a:p>
            <a:r>
              <a:rPr lang="en-US" dirty="0"/>
              <a:t>2007-2012</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8</a:t>
            </a:fld>
            <a:endParaRPr lang="en-US" dirty="0"/>
          </a:p>
        </p:txBody>
      </p:sp>
      <p:sp>
        <p:nvSpPr>
          <p:cNvPr id="22" name="Rectangle 21">
            <a:extLst>
              <a:ext uri="{FF2B5EF4-FFF2-40B4-BE49-F238E27FC236}">
                <a16:creationId xmlns:a16="http://schemas.microsoft.com/office/drawing/2014/main" id="{93C1EAD3-00B2-1E7E-0002-E246BD5CCBD4}"/>
              </a:ext>
            </a:extLst>
          </p:cNvPr>
          <p:cNvSpPr/>
          <p:nvPr/>
        </p:nvSpPr>
        <p:spPr>
          <a:xfrm>
            <a:off x="544940" y="790445"/>
            <a:ext cx="5098473" cy="5852161"/>
          </a:xfrm>
          <a:prstGeom prst="rect">
            <a:avLst/>
          </a:prstGeom>
          <a:solidFill>
            <a:schemeClr val="bg1"/>
          </a:solidFill>
          <a:ln w="12700" cap="flat">
            <a:noFill/>
            <a:prstDash val="solid"/>
            <a:miter/>
          </a:ln>
        </p:spPr>
        <p:txBody>
          <a:bodyPr rtlCol="0" anchor="ctr"/>
          <a:lstStyle/>
          <a:p>
            <a:pPr algn="l"/>
            <a:endParaRPr lang="en-US" dirty="0"/>
          </a:p>
        </p:txBody>
      </p:sp>
      <p:sp>
        <p:nvSpPr>
          <p:cNvPr id="23" name="Rectangle 22">
            <a:extLst>
              <a:ext uri="{FF2B5EF4-FFF2-40B4-BE49-F238E27FC236}">
                <a16:creationId xmlns:a16="http://schemas.microsoft.com/office/drawing/2014/main" id="{6693CF6B-6B46-A4DC-B90E-3B94A6ACF34C}"/>
              </a:ext>
            </a:extLst>
          </p:cNvPr>
          <p:cNvSpPr/>
          <p:nvPr/>
        </p:nvSpPr>
        <p:spPr>
          <a:xfrm>
            <a:off x="6602022" y="790444"/>
            <a:ext cx="5098473" cy="5852161"/>
          </a:xfrm>
          <a:prstGeom prst="rect">
            <a:avLst/>
          </a:prstGeom>
          <a:solidFill>
            <a:schemeClr val="bg1"/>
          </a:solidFill>
          <a:ln w="12700" cap="flat">
            <a:noFill/>
            <a:prstDash val="solid"/>
            <a:miter/>
          </a:ln>
        </p:spPr>
        <p:txBody>
          <a:bodyPr rtlCol="0" anchor="ctr"/>
          <a:lstStyle/>
          <a:p>
            <a:pPr algn="l"/>
            <a:endParaRPr lang="en-US" dirty="0"/>
          </a:p>
        </p:txBody>
      </p:sp>
      <p:pic>
        <p:nvPicPr>
          <p:cNvPr id="5" name="Picture 4" descr="Diagram&#10;&#10;Description automatically generated">
            <a:extLst>
              <a:ext uri="{FF2B5EF4-FFF2-40B4-BE49-F238E27FC236}">
                <a16:creationId xmlns:a16="http://schemas.microsoft.com/office/drawing/2014/main" id="{196D4AF9-3C61-5818-C7C3-7E3299A2D9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2641" y="790444"/>
            <a:ext cx="4877234" cy="5852160"/>
          </a:xfrm>
          <a:prstGeom prst="rect">
            <a:avLst/>
          </a:prstGeom>
        </p:spPr>
      </p:pic>
      <p:pic>
        <p:nvPicPr>
          <p:cNvPr id="6" name="Picture 5" descr="Diagram&#10;&#10;Description automatically generated">
            <a:extLst>
              <a:ext uri="{FF2B5EF4-FFF2-40B4-BE49-F238E27FC236}">
                <a16:creationId xmlns:a16="http://schemas.microsoft.com/office/drawing/2014/main" id="{A75C5231-6231-E236-7D13-BA3DD5AF5E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209" y="790444"/>
            <a:ext cx="4877234" cy="5852160"/>
          </a:xfrm>
          <a:prstGeom prst="rect">
            <a:avLst/>
          </a:prstGeom>
        </p:spPr>
      </p:pic>
    </p:spTree>
    <p:extLst>
      <p:ext uri="{BB962C8B-B14F-4D97-AF65-F5344CB8AC3E}">
        <p14:creationId xmlns:p14="http://schemas.microsoft.com/office/powerpoint/2010/main" val="1753021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838200" y="166255"/>
            <a:ext cx="10515600" cy="704837"/>
          </a:xfrm>
        </p:spPr>
        <p:txBody>
          <a:bodyPr>
            <a:normAutofit fontScale="90000"/>
          </a:bodyPr>
          <a:lstStyle/>
          <a:p>
            <a:r>
              <a:rPr lang="en-US" dirty="0"/>
              <a:t>2013-2018</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9</a:t>
            </a:fld>
            <a:endParaRPr lang="en-US" dirty="0"/>
          </a:p>
        </p:txBody>
      </p:sp>
      <p:sp>
        <p:nvSpPr>
          <p:cNvPr id="22" name="Rectangle 21">
            <a:extLst>
              <a:ext uri="{FF2B5EF4-FFF2-40B4-BE49-F238E27FC236}">
                <a16:creationId xmlns:a16="http://schemas.microsoft.com/office/drawing/2014/main" id="{93C1EAD3-00B2-1E7E-0002-E246BD5CCBD4}"/>
              </a:ext>
            </a:extLst>
          </p:cNvPr>
          <p:cNvSpPr/>
          <p:nvPr/>
        </p:nvSpPr>
        <p:spPr>
          <a:xfrm>
            <a:off x="544940" y="790445"/>
            <a:ext cx="5098473" cy="5852161"/>
          </a:xfrm>
          <a:prstGeom prst="rect">
            <a:avLst/>
          </a:prstGeom>
          <a:solidFill>
            <a:schemeClr val="bg1"/>
          </a:solidFill>
          <a:ln w="12700" cap="flat">
            <a:noFill/>
            <a:prstDash val="solid"/>
            <a:miter/>
          </a:ln>
        </p:spPr>
        <p:txBody>
          <a:bodyPr rtlCol="0" anchor="ctr"/>
          <a:lstStyle/>
          <a:p>
            <a:pPr algn="l"/>
            <a:endParaRPr lang="en-US" dirty="0"/>
          </a:p>
        </p:txBody>
      </p:sp>
      <p:sp>
        <p:nvSpPr>
          <p:cNvPr id="23" name="Rectangle 22">
            <a:extLst>
              <a:ext uri="{FF2B5EF4-FFF2-40B4-BE49-F238E27FC236}">
                <a16:creationId xmlns:a16="http://schemas.microsoft.com/office/drawing/2014/main" id="{6693CF6B-6B46-A4DC-B90E-3B94A6ACF34C}"/>
              </a:ext>
            </a:extLst>
          </p:cNvPr>
          <p:cNvSpPr/>
          <p:nvPr/>
        </p:nvSpPr>
        <p:spPr>
          <a:xfrm>
            <a:off x="6602022" y="790444"/>
            <a:ext cx="5098473" cy="5852161"/>
          </a:xfrm>
          <a:prstGeom prst="rect">
            <a:avLst/>
          </a:prstGeom>
          <a:solidFill>
            <a:schemeClr val="bg1"/>
          </a:solidFill>
          <a:ln w="12700" cap="flat">
            <a:noFill/>
            <a:prstDash val="solid"/>
            <a:miter/>
          </a:ln>
        </p:spPr>
        <p:txBody>
          <a:bodyPr rtlCol="0" anchor="ctr"/>
          <a:lstStyle/>
          <a:p>
            <a:pPr algn="l"/>
            <a:endParaRPr lang="en-US" dirty="0"/>
          </a:p>
        </p:txBody>
      </p:sp>
      <p:pic>
        <p:nvPicPr>
          <p:cNvPr id="5" name="Picture 4" descr="Diagram, engineering drawing&#10;&#10;Description automatically generated">
            <a:extLst>
              <a:ext uri="{FF2B5EF4-FFF2-40B4-BE49-F238E27FC236}">
                <a16:creationId xmlns:a16="http://schemas.microsoft.com/office/drawing/2014/main" id="{D3237EB5-02BB-1E55-4274-A74344D4CD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2882" y="790444"/>
            <a:ext cx="4877234" cy="5852160"/>
          </a:xfrm>
          <a:prstGeom prst="rect">
            <a:avLst/>
          </a:prstGeom>
        </p:spPr>
      </p:pic>
      <p:pic>
        <p:nvPicPr>
          <p:cNvPr id="6" name="Picture 5" descr="Diagram&#10;&#10;Description automatically generated">
            <a:extLst>
              <a:ext uri="{FF2B5EF4-FFF2-40B4-BE49-F238E27FC236}">
                <a16:creationId xmlns:a16="http://schemas.microsoft.com/office/drawing/2014/main" id="{D4A4C333-00E9-792E-E064-B0D10A82DC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618" y="790444"/>
            <a:ext cx="4877234" cy="5852160"/>
          </a:xfrm>
          <a:prstGeom prst="rect">
            <a:avLst/>
          </a:prstGeom>
        </p:spPr>
      </p:pic>
    </p:spTree>
    <p:extLst>
      <p:ext uri="{BB962C8B-B14F-4D97-AF65-F5344CB8AC3E}">
        <p14:creationId xmlns:p14="http://schemas.microsoft.com/office/powerpoint/2010/main" val="445811755"/>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2.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2265</TotalTime>
  <Words>4084</Words>
  <Application>Microsoft Office PowerPoint</Application>
  <PresentationFormat>Widescreen</PresentationFormat>
  <Paragraphs>216</Paragraphs>
  <Slides>21</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Franklin Gothic Book</vt:lpstr>
      <vt:lpstr>Gill Sans MT</vt:lpstr>
      <vt:lpstr>Helvetica</vt:lpstr>
      <vt:lpstr>Times New Roman</vt:lpstr>
      <vt:lpstr>Office Theme</vt:lpstr>
      <vt:lpstr>Maximum Entropy (MaxEnt) model-based prediction of potential Southeastern Bering Sea (SEBS) krill distributions</vt:lpstr>
      <vt:lpstr>Introduction</vt:lpstr>
      <vt:lpstr>Research Questions</vt:lpstr>
      <vt:lpstr>Methods: Krill Thinning</vt:lpstr>
      <vt:lpstr>Krill Sampling</vt:lpstr>
      <vt:lpstr>1995-2000</vt:lpstr>
      <vt:lpstr>2001-2006</vt:lpstr>
      <vt:lpstr>2007-2012</vt:lpstr>
      <vt:lpstr>2013-2018</vt:lpstr>
      <vt:lpstr>MaxEnt Model (1995-2018)</vt:lpstr>
      <vt:lpstr>Check for Multicollinearity</vt:lpstr>
      <vt:lpstr>1995-2000</vt:lpstr>
      <vt:lpstr>PowerPoint Presentation</vt:lpstr>
      <vt:lpstr>PowerPoint Presentation</vt:lpstr>
      <vt:lpstr>Cold Pool</vt:lpstr>
      <vt:lpstr>Cold Pool Extraction</vt:lpstr>
      <vt:lpstr>Cold Pool</vt:lpstr>
      <vt:lpstr>Cold Pool Space State Model</vt:lpstr>
      <vt:lpstr>Discussion &amp; Future Directions</vt:lpstr>
      <vt:lpstr>Works Cited</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Sabrina L Groves</dc:creator>
  <cp:lastModifiedBy>Sabrina L Groves</cp:lastModifiedBy>
  <cp:revision>24</cp:revision>
  <dcterms:created xsi:type="dcterms:W3CDTF">2022-12-10T16:16:12Z</dcterms:created>
  <dcterms:modified xsi:type="dcterms:W3CDTF">2022-12-12T16:10:31Z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